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4.svg" ContentType="image/svg+xml"/>
  <Override PartName="/ppt/media/image3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43"/>
  </p:handoutMasterIdLst>
  <p:sldIdLst>
    <p:sldId id="332" r:id="rId4"/>
    <p:sldId id="333" r:id="rId6"/>
    <p:sldId id="334" r:id="rId7"/>
    <p:sldId id="335" r:id="rId8"/>
    <p:sldId id="336" r:id="rId9"/>
    <p:sldId id="337" r:id="rId10"/>
    <p:sldId id="338" r:id="rId11"/>
    <p:sldId id="339" r:id="rId12"/>
    <p:sldId id="342" r:id="rId13"/>
    <p:sldId id="343" r:id="rId14"/>
    <p:sldId id="344" r:id="rId15"/>
    <p:sldId id="346" r:id="rId16"/>
    <p:sldId id="380" r:id="rId17"/>
    <p:sldId id="381" r:id="rId18"/>
    <p:sldId id="382" r:id="rId19"/>
    <p:sldId id="345" r:id="rId20"/>
    <p:sldId id="347" r:id="rId21"/>
    <p:sldId id="348" r:id="rId22"/>
    <p:sldId id="410" r:id="rId23"/>
    <p:sldId id="366" r:id="rId24"/>
    <p:sldId id="351" r:id="rId25"/>
    <p:sldId id="352" r:id="rId26"/>
    <p:sldId id="353" r:id="rId27"/>
    <p:sldId id="340" r:id="rId28"/>
    <p:sldId id="341" r:id="rId29"/>
    <p:sldId id="355" r:id="rId30"/>
    <p:sldId id="356" r:id="rId31"/>
    <p:sldId id="409" r:id="rId32"/>
    <p:sldId id="358" r:id="rId33"/>
    <p:sldId id="360" r:id="rId34"/>
    <p:sldId id="407" r:id="rId35"/>
    <p:sldId id="400" r:id="rId36"/>
    <p:sldId id="401" r:id="rId37"/>
    <p:sldId id="402" r:id="rId38"/>
    <p:sldId id="362" r:id="rId39"/>
    <p:sldId id="363" r:id="rId40"/>
    <p:sldId id="364" r:id="rId41"/>
    <p:sldId id="365" r:id="rId42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0E1E1"/>
    <a:srgbClr val="E40D08"/>
    <a:srgbClr val="EFE6E1"/>
    <a:srgbClr val="DAA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24"/>
        <p:guide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gs" Target="tags/tag21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这次报告的主题就是</a:t>
            </a:r>
            <a:r>
              <a:rPr lang="en-US" altLang="zh-CN"/>
              <a:t> FEALPy</a:t>
            </a:r>
            <a:r>
              <a:rPr lang="zh-CN" altLang="en-US">
                <a:ea typeface="宋体" panose="02010600030101010101" pitchFamily="2" charset="-122"/>
              </a:rPr>
              <a:t>，一款基于多张量计算后端的跨平台</a:t>
            </a:r>
            <a:r>
              <a:rPr lang="zh-CN" altLang="en-US">
                <a:ea typeface="宋体" panose="02010600030101010101" pitchFamily="2" charset="-122"/>
              </a:rPr>
              <a:t>智能仿真计算</a:t>
            </a:r>
            <a:r>
              <a:rPr lang="zh-CN" altLang="en-US">
                <a:ea typeface="宋体" panose="02010600030101010101" pitchFamily="2" charset="-122"/>
              </a:rPr>
              <a:t>引擎。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介绍了这么多，不如直接看一个例子。比如最简单的</a:t>
            </a:r>
            <a:r>
              <a:rPr lang="en-US" altLang="zh-CN"/>
              <a:t> Poisson 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这个例子是分别在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NumPy </a:t>
            </a:r>
            <a:r>
              <a:rPr lang="zh-CN" altLang="en-US"/>
              <a:t>后端下，求解了不同的自由度规模，方程</a:t>
            </a:r>
            <a:r>
              <a:rPr lang="zh-CN" altLang="en-US"/>
              <a:t>都是</a:t>
            </a:r>
            <a:r>
              <a:rPr lang="zh-CN" altLang="en-US"/>
              <a:t>一样的。</a:t>
            </a:r>
            <a:endParaRPr lang="zh-CN" altLang="en-US"/>
          </a:p>
          <a:p>
            <a:r>
              <a:rPr lang="zh-CN" altLang="en-US"/>
              <a:t>单独看自由度达到百万级别的时候，不论是增加有限元空间次数还是加密网格，通过</a:t>
            </a:r>
            <a:r>
              <a:rPr lang="en-US" altLang="zh-CN"/>
              <a:t> PyTorch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上运算，都比</a:t>
            </a:r>
            <a:r>
              <a:rPr lang="en-US" altLang="zh-CN"/>
              <a:t> NumPy </a:t>
            </a:r>
            <a:r>
              <a:rPr lang="zh-CN" altLang="en-US"/>
              <a:t>在</a:t>
            </a:r>
            <a:r>
              <a:rPr lang="en-US" altLang="zh-CN"/>
              <a:t> CPU </a:t>
            </a:r>
            <a:r>
              <a:rPr lang="zh-CN" altLang="en-US"/>
              <a:t>上运算</a:t>
            </a:r>
            <a:r>
              <a:rPr lang="zh-CN" altLang="en-US"/>
              <a:t>快得多。</a:t>
            </a:r>
            <a:endParaRPr lang="zh-CN" altLang="en-US"/>
          </a:p>
          <a:p>
            <a:r>
              <a:rPr lang="zh-CN" altLang="en-US"/>
              <a:t>当然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之间可能无法直接对比。我们就看相同的设备下，当自由度数量变多时，</a:t>
            </a:r>
            <a:r>
              <a:rPr lang="en-US" altLang="zh-CN"/>
              <a:t>GPU </a:t>
            </a:r>
            <a:r>
              <a:rPr lang="zh-CN" altLang="en-US"/>
              <a:t>求解耗时的增量会明显小于</a:t>
            </a:r>
            <a:r>
              <a:rPr lang="en-US" altLang="zh-CN"/>
              <a:t> CPU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这个例子也是</a:t>
            </a:r>
            <a:r>
              <a:rPr lang="en-US" altLang="zh-CN"/>
              <a:t> Poisson </a:t>
            </a:r>
            <a:r>
              <a:rPr lang="zh-CN" altLang="en-US"/>
              <a:t>方程，但是我们提供了</a:t>
            </a:r>
            <a:r>
              <a:rPr lang="en-US" altLang="zh-CN"/>
              <a:t> L </a:t>
            </a:r>
            <a:r>
              <a:rPr lang="zh-CN" altLang="en-US"/>
              <a:t>个不同的边界条件，它们应该要对应</a:t>
            </a:r>
            <a:r>
              <a:rPr lang="en-US" altLang="zh-CN"/>
              <a:t> L </a:t>
            </a:r>
            <a:r>
              <a:rPr lang="zh-CN" altLang="en-US"/>
              <a:t>个不同的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下面就展示了如何用</a:t>
            </a:r>
            <a:r>
              <a:rPr lang="en-US" altLang="zh-CN"/>
              <a:t> FEALPy </a:t>
            </a:r>
            <a:r>
              <a:rPr lang="zh-CN" altLang="en-US"/>
              <a:t>编写有限元计算</a:t>
            </a:r>
            <a:r>
              <a:rPr lang="zh-CN" altLang="en-US"/>
              <a:t>脚本。</a:t>
            </a:r>
            <a:endParaRPr lang="zh-CN" altLang="en-US"/>
          </a:p>
          <a:p>
            <a:r>
              <a:rPr lang="zh-CN" altLang="en-US"/>
              <a:t>求解第一步，导入张量后端管理器，设置计算后端，后端是基本可以随意替换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第二步，建立模型、网格和函数空间对象，网格和函数空间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均可直接替换成其它类型。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第三步，建立线性型，完成积分</a:t>
            </a:r>
            <a:r>
              <a:rPr lang="zh-CN" altLang="en-US"/>
              <a:t>和矩阵</a:t>
            </a:r>
            <a:r>
              <a:rPr lang="zh-CN" altLang="en-US"/>
              <a:t>组装。</a:t>
            </a:r>
            <a:endParaRPr lang="zh-CN" altLang="en-US"/>
          </a:p>
          <a:p>
            <a:r>
              <a:rPr lang="en-US" altLang="zh-CN"/>
              <a:t>BilinearForm </a:t>
            </a:r>
            <a:r>
              <a:rPr lang="zh-CN" altLang="en-US"/>
              <a:t>是双线性型，用来组装左端矩阵，而</a:t>
            </a:r>
            <a:r>
              <a:rPr lang="en-US" altLang="zh-CN"/>
              <a:t> LinearForm </a:t>
            </a:r>
            <a:r>
              <a:rPr lang="zh-CN" altLang="en-US"/>
              <a:t>是线性型，用来组装右端</a:t>
            </a:r>
            <a:r>
              <a:rPr lang="zh-CN" altLang="en-US"/>
              <a:t>向量。</a:t>
            </a:r>
            <a:endParaRPr lang="zh-CN" altLang="en-US"/>
          </a:p>
          <a:p>
            <a:r>
              <a:rPr lang="zh-CN" altLang="en-US"/>
              <a:t>积分子里面，</a:t>
            </a:r>
            <a:r>
              <a:rPr lang="en-US" altLang="zh-CN"/>
              <a:t>method </a:t>
            </a:r>
            <a:r>
              <a:rPr lang="zh-CN" altLang="en-US"/>
              <a:t>参数用于指定积分策略，可以自定义替换；</a:t>
            </a:r>
            <a:r>
              <a:rPr lang="en-US" altLang="zh-CN"/>
              <a:t>batched </a:t>
            </a:r>
            <a:r>
              <a:rPr lang="zh-CN" altLang="en-US"/>
              <a:t>参数用于控制批量数据的积分，就类似于深度学习里面的</a:t>
            </a:r>
            <a:r>
              <a:rPr lang="en-US" altLang="zh-CN"/>
              <a:t>batch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最后，</a:t>
            </a:r>
            <a:r>
              <a:rPr lang="zh-CN" altLang="en-US"/>
              <a:t>就是用解法器求解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表中仍然是求解时间，不同的自由度下都求解了</a:t>
            </a:r>
            <a:r>
              <a:rPr lang="en-US" altLang="zh-CN"/>
              <a:t> L=2 </a:t>
            </a:r>
            <a:r>
              <a:rPr lang="zh-CN" altLang="en-US"/>
              <a:t>和</a:t>
            </a:r>
            <a:r>
              <a:rPr lang="en-US" altLang="zh-CN"/>
              <a:t> L=8 </a:t>
            </a:r>
            <a:r>
              <a:rPr lang="zh-CN" altLang="en-US"/>
              <a:t>的情形，就是同时求解</a:t>
            </a:r>
            <a:r>
              <a:rPr lang="en-US" altLang="zh-CN"/>
              <a:t>2</a:t>
            </a:r>
            <a:r>
              <a:rPr lang="zh-CN" altLang="en-US"/>
              <a:t>个或者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这个例子自由度只有几千或几万的时候，在</a:t>
            </a:r>
            <a:r>
              <a:rPr lang="en-US" altLang="zh-CN"/>
              <a:t> GPU </a:t>
            </a:r>
            <a:r>
              <a:rPr lang="zh-CN" altLang="en-US"/>
              <a:t>上做多个方程同时求解完全没有增加求解</a:t>
            </a:r>
            <a:r>
              <a:rPr lang="zh-CN" altLang="en-US"/>
              <a:t>时间。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27 </a:t>
            </a:r>
            <a:r>
              <a:rPr lang="zh-CN" altLang="en-US"/>
              <a:t>万自由度的情况下耗时才有所</a:t>
            </a:r>
            <a:r>
              <a:rPr lang="zh-CN" altLang="en-US"/>
              <a:t>增加。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那么现在就按照上面有限元计算的各个步骤，介绍</a:t>
            </a:r>
            <a:r>
              <a:rPr lang="zh-CN" altLang="en-US"/>
              <a:t>这些模块。</a:t>
            </a:r>
            <a:endParaRPr lang="zh-CN" altLang="en-US"/>
          </a:p>
          <a:p>
            <a:r>
              <a:rPr lang="zh-CN" altLang="en-US"/>
              <a:t>首先，</a:t>
            </a:r>
            <a:r>
              <a:rPr lang="zh-CN" altLang="en-US"/>
              <a:t>我正式介绍</a:t>
            </a:r>
            <a:r>
              <a:rPr lang="en-US" altLang="zh-CN"/>
              <a:t> FEALPy </a:t>
            </a:r>
            <a:r>
              <a:rPr lang="zh-CN" altLang="en-US"/>
              <a:t>的多后端</a:t>
            </a:r>
            <a:r>
              <a:rPr lang="zh-CN" altLang="en-US"/>
              <a:t>系统。</a:t>
            </a:r>
            <a:endParaRPr lang="zh-CN" altLang="en-US"/>
          </a:p>
          <a:p>
            <a:r>
              <a:rPr lang="zh-CN" altLang="en-US"/>
              <a:t>纵向来看，</a:t>
            </a:r>
            <a:r>
              <a:rPr lang="en-US" altLang="zh-CN"/>
              <a:t>FEALPy </a:t>
            </a:r>
            <a:r>
              <a:rPr lang="zh-CN" altLang="en-US"/>
              <a:t>需要适配异构计算硬件体系，横向来看，</a:t>
            </a:r>
            <a:r>
              <a:rPr lang="en-US" altLang="zh-CN"/>
              <a:t>FEALPy </a:t>
            </a:r>
            <a:r>
              <a:rPr lang="zh-CN" altLang="en-US"/>
              <a:t>需要融合多种方法</a:t>
            </a:r>
            <a:r>
              <a:rPr lang="zh-CN" altLang="en-US"/>
              <a:t>领域；</a:t>
            </a:r>
            <a:endParaRPr lang="zh-CN" altLang="en-US"/>
          </a:p>
          <a:p>
            <a:r>
              <a:rPr lang="zh-CN" altLang="en-US"/>
              <a:t>因此，支持更多的后端就是适配更多的计算硬件，支持更多的后端就是融合更多的研究</a:t>
            </a:r>
            <a:r>
              <a:rPr lang="zh-CN" altLang="en-US"/>
              <a:t>领域。</a:t>
            </a:r>
            <a:endParaRPr lang="zh-CN" altLang="en-US"/>
          </a:p>
          <a:p>
            <a:r>
              <a:rPr lang="zh-CN" altLang="en-US"/>
              <a:t>具体操作上非常简单，用户先从</a:t>
            </a:r>
            <a:r>
              <a:rPr lang="en-US" altLang="zh-CN"/>
              <a:t> fealpy.backend </a:t>
            </a:r>
            <a:r>
              <a:rPr lang="zh-CN" altLang="en-US"/>
              <a:t>中导入</a:t>
            </a:r>
            <a:r>
              <a:rPr lang="en-US" altLang="zh-CN"/>
              <a:t> backend_manager </a:t>
            </a:r>
            <a:r>
              <a:rPr lang="zh-CN" altLang="en-US"/>
              <a:t>后端管理器，然后调用</a:t>
            </a:r>
            <a:r>
              <a:rPr lang="en-US" altLang="zh-CN"/>
              <a:t> set_backend </a:t>
            </a:r>
            <a:r>
              <a:rPr lang="zh-CN" altLang="en-US"/>
              <a:t>给出后端的名字，就</a:t>
            </a:r>
            <a:r>
              <a:rPr lang="zh-CN" altLang="en-US"/>
              <a:t>可以了。</a:t>
            </a:r>
            <a:endParaRPr lang="zh-CN" altLang="en-US"/>
          </a:p>
          <a:p>
            <a:r>
              <a:rPr lang="zh-CN" altLang="en-US"/>
              <a:t>比如这里传入</a:t>
            </a:r>
            <a:r>
              <a:rPr lang="en-US" altLang="zh-CN"/>
              <a:t> pytorch </a:t>
            </a:r>
            <a:r>
              <a:rPr lang="zh-CN" altLang="en-US"/>
              <a:t>字符串以后，后续</a:t>
            </a:r>
            <a:r>
              <a:rPr lang="en-US" altLang="zh-CN"/>
              <a:t> FEALPy </a:t>
            </a:r>
            <a:r>
              <a:rPr lang="zh-CN" altLang="en-US"/>
              <a:t>的所有计算都将基于</a:t>
            </a:r>
            <a:r>
              <a:rPr lang="en-US" altLang="zh-CN"/>
              <a:t> PyTorch </a:t>
            </a:r>
            <a:r>
              <a:rPr lang="zh-CN" altLang="en-US"/>
              <a:t>进行，对</a:t>
            </a:r>
            <a:r>
              <a:rPr lang="en-US" altLang="zh-CN"/>
              <a:t> FEALPy </a:t>
            </a:r>
            <a:r>
              <a:rPr lang="zh-CN" altLang="en-US"/>
              <a:t>里的所有模块</a:t>
            </a:r>
            <a:r>
              <a:rPr lang="zh-CN" altLang="en-US"/>
              <a:t>都能生效。</a:t>
            </a:r>
            <a:endParaRPr lang="zh-CN" altLang="en-US"/>
          </a:p>
          <a:p>
            <a:r>
              <a:rPr lang="zh-CN" altLang="en-US"/>
              <a:t>这个切换非常简单便捷，作为开发者，无需为各个后端重复实现算法，作为用户，也无需反复适配</a:t>
            </a:r>
            <a:r>
              <a:rPr lang="zh-CN" altLang="en-US"/>
              <a:t>计算脚本。</a:t>
            </a:r>
            <a:endParaRPr lang="zh-CN" altLang="en-US"/>
          </a:p>
          <a:p>
            <a:r>
              <a:rPr lang="zh-CN" altLang="en-US"/>
              <a:t>因此，极大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便利了学术研究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和设计验证！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多后端的功能实际上是由</a:t>
            </a:r>
            <a:r>
              <a:rPr lang="en-US" altLang="zh-CN"/>
              <a:t> FEALPy </a:t>
            </a:r>
            <a:r>
              <a:rPr lang="zh-CN" altLang="en-US"/>
              <a:t>的后端模块提供</a:t>
            </a:r>
            <a:r>
              <a:rPr lang="zh-CN" altLang="en-US"/>
              <a:t>的，它处于</a:t>
            </a:r>
            <a:r>
              <a:rPr lang="en-US" altLang="zh-CN"/>
              <a:t> FEALPy </a:t>
            </a:r>
            <a:r>
              <a:rPr lang="zh-CN" altLang="en-US"/>
              <a:t>架构的</a:t>
            </a:r>
            <a:r>
              <a:rPr lang="zh-CN" altLang="en-US"/>
              <a:t>最底层。</a:t>
            </a:r>
            <a:endParaRPr lang="zh-CN" altLang="en-US"/>
          </a:p>
          <a:p>
            <a:r>
              <a:rPr lang="zh-CN" altLang="en-US"/>
              <a:t>它实现的是</a:t>
            </a:r>
            <a:r>
              <a:rPr lang="en-US" altLang="zh-CN"/>
              <a:t> API </a:t>
            </a:r>
            <a:r>
              <a:rPr lang="zh-CN" altLang="en-US"/>
              <a:t>层面的多后端，比如对于这里的</a:t>
            </a:r>
            <a:r>
              <a:rPr lang="en-US" altLang="zh-CN"/>
              <a:t> bm.arange </a:t>
            </a:r>
            <a:r>
              <a:rPr lang="zh-CN" altLang="en-US"/>
              <a:t>函数</a:t>
            </a:r>
            <a:r>
              <a:rPr lang="zh-CN" altLang="en-US">
                <a:ea typeface="宋体" panose="02010600030101010101" pitchFamily="2" charset="-122"/>
              </a:rPr>
              <a:t>，如果用户选的是</a:t>
            </a:r>
            <a:r>
              <a:rPr lang="en-US" altLang="zh-CN">
                <a:ea typeface="宋体" panose="02010600030101010101" pitchFamily="2" charset="-122"/>
              </a:rPr>
              <a:t> PyTorch </a:t>
            </a:r>
            <a:r>
              <a:rPr lang="zh-CN" altLang="en-US">
                <a:ea typeface="宋体" panose="02010600030101010101" pitchFamily="2" charset="-122"/>
              </a:rPr>
              <a:t>作为计算后端，那么</a:t>
            </a:r>
            <a:r>
              <a:rPr lang="zh-CN" altLang="en-US">
                <a:ea typeface="宋体" panose="02010600030101010101" pitchFamily="2" charset="-122"/>
              </a:rPr>
              <a:t>这里相当于在调用</a:t>
            </a:r>
            <a:r>
              <a:rPr lang="en-US" altLang="zh-CN">
                <a:ea typeface="宋体" panose="02010600030101010101" pitchFamily="2" charset="-122"/>
              </a:rPr>
              <a:t> torch.arange</a:t>
            </a:r>
            <a:r>
              <a:rPr lang="zh-CN" altLang="en-US">
                <a:ea typeface="宋体" panose="02010600030101010101" pitchFamily="2" charset="-122"/>
              </a:rPr>
              <a:t>，然后产生一个</a:t>
            </a:r>
            <a:r>
              <a:rPr lang="en-US" altLang="zh-CN">
                <a:ea typeface="宋体" panose="02010600030101010101" pitchFamily="2" charset="-122"/>
              </a:rPr>
              <a:t> Tensor </a:t>
            </a:r>
            <a:r>
              <a:rPr lang="zh-CN" altLang="en-US">
                <a:ea typeface="宋体" panose="02010600030101010101" pitchFamily="2" charset="-122"/>
              </a:rPr>
              <a:t>出来。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而上面的模块只需要基于</a:t>
            </a:r>
            <a:r>
              <a:rPr lang="en-US" altLang="zh-CN">
                <a:ea typeface="宋体" panose="02010600030101010101" pitchFamily="2" charset="-122"/>
              </a:rPr>
              <a:t> bm </a:t>
            </a:r>
            <a:r>
              <a:rPr lang="zh-CN" altLang="en-US">
                <a:ea typeface="宋体" panose="02010600030101010101" pitchFamily="2" charset="-122"/>
              </a:rPr>
              <a:t>来开发，像网格、函数空间、有限元这些模块都只要实现一次，没有重复</a:t>
            </a:r>
            <a:r>
              <a:rPr lang="zh-CN" altLang="en-US">
                <a:ea typeface="宋体" panose="02010600030101010101" pitchFamily="2" charset="-122"/>
              </a:rPr>
              <a:t>的开发。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实际上，后端模块是受到了开源软件</a:t>
            </a:r>
            <a:r>
              <a:rPr lang="en-US" altLang="zh-CN">
                <a:ea typeface="宋体" panose="02010600030101010101" pitchFamily="2" charset="-122"/>
              </a:rPr>
              <a:t> Tensorly </a:t>
            </a:r>
            <a:r>
              <a:rPr lang="zh-CN" altLang="en-US">
                <a:ea typeface="宋体" panose="02010600030101010101" pitchFamily="2" charset="-122"/>
              </a:rPr>
              <a:t>的启发，在设计上由后端管理器和后端适配器</a:t>
            </a:r>
            <a:r>
              <a:rPr lang="zh-CN" altLang="en-US">
                <a:ea typeface="宋体" panose="02010600030101010101" pitchFamily="2" charset="-122"/>
              </a:rPr>
              <a:t>组成。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后端管理器承担切换后端、传递计算指令的功能；而后端适配器负责把标准接口转换成各个后端自己的</a:t>
            </a:r>
            <a:r>
              <a:rPr lang="zh-CN" altLang="en-US">
                <a:ea typeface="宋体" panose="02010600030101010101" pitchFamily="2" charset="-122"/>
              </a:rPr>
              <a:t>接口。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在这样设计实现了一个很重要的特性，就是上层模块解耦后端系统，也就是算法</a:t>
            </a:r>
            <a:r>
              <a:rPr lang="zh-CN" altLang="en-US">
                <a:ea typeface="宋体" panose="02010600030101010101" pitchFamily="2" charset="-122"/>
              </a:rPr>
              <a:t>实现和计算后端无关；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因此在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中添加后端和添加算法是互不影响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在绝大多数</a:t>
            </a:r>
            <a:r>
              <a:rPr lang="zh-CN" altLang="en-US">
                <a:ea typeface="宋体" panose="02010600030101010101" pitchFamily="2" charset="-122"/>
              </a:rPr>
              <a:t>情形下，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只要按照标准接口添加计算后端，那么上层所有的算法都能直接在新的后端下</a:t>
            </a:r>
            <a:r>
              <a:rPr lang="zh-CN" altLang="en-US">
                <a:ea typeface="宋体" panose="02010600030101010101" pitchFamily="2" charset="-122"/>
              </a:rPr>
              <a:t>执行；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只要利用后端管理器实现新的算法，那么这个算法就能直接在所有</a:t>
            </a:r>
            <a:r>
              <a:rPr lang="zh-CN" altLang="en-US">
                <a:ea typeface="宋体" panose="02010600030101010101" pitchFamily="2" charset="-122"/>
              </a:rPr>
              <a:t>的后端下</a:t>
            </a:r>
            <a:r>
              <a:rPr lang="zh-CN" altLang="en-US">
                <a:ea typeface="宋体" panose="02010600030101010101" pitchFamily="2" charset="-122"/>
              </a:rPr>
              <a:t>运行。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那么在</a:t>
            </a:r>
            <a:r>
              <a:rPr lang="en-US" altLang="zh-CN"/>
              <a:t> FEALPy </a:t>
            </a:r>
            <a:r>
              <a:rPr lang="zh-CN" altLang="en-US"/>
              <a:t>中，通过网格对象可以创建函数空间</a:t>
            </a:r>
            <a:r>
              <a:rPr lang="zh-CN" altLang="en-US"/>
              <a:t>对象。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也内置多种函数空间，不论是哪种函数空间，都会提供基函数、基函数梯度、基函数的</a:t>
            </a:r>
            <a:r>
              <a:rPr lang="en-US" altLang="zh-CN"/>
              <a:t>Hessian</a:t>
            </a:r>
            <a:r>
              <a:rPr lang="zh-CN" altLang="en-US"/>
              <a:t>矩阵，</a:t>
            </a:r>
            <a:endParaRPr lang="zh-CN" altLang="en-US"/>
          </a:p>
          <a:p>
            <a:r>
              <a:rPr lang="zh-CN" altLang="en-US"/>
              <a:t>以及各种与自由度管理相关的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反过来，只要从基类继承下来，然后实现这些接口，就能自定义扩展出新的函数</a:t>
            </a:r>
            <a:r>
              <a:rPr lang="zh-CN" altLang="en-US"/>
              <a:t>空间。</a:t>
            </a:r>
            <a:endParaRPr lang="zh-CN" altLang="en-US"/>
          </a:p>
          <a:p>
            <a:r>
              <a:rPr lang="zh-CN" altLang="en-US"/>
              <a:t>另外，</a:t>
            </a:r>
            <a:r>
              <a:rPr lang="en-US" altLang="zh-CN"/>
              <a:t>FEALPy </a:t>
            </a:r>
            <a:r>
              <a:rPr lang="zh-CN" altLang="en-US"/>
              <a:t>还实现了张量函数空间，</a:t>
            </a:r>
            <a:r>
              <a:rPr lang="zh-CN" altLang="en-US">
                <a:sym typeface="+mn-ea"/>
              </a:rPr>
              <a:t>支持通过已知标量函数空间构造任意形状的张量函数空间。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有了函数空间，就可以积分和矩阵组装了，这主要由有限元模块来</a:t>
            </a:r>
            <a:r>
              <a:rPr lang="zh-CN" altLang="en-US"/>
              <a:t>完成。</a:t>
            </a:r>
            <a:endParaRPr lang="zh-CN" altLang="en-US"/>
          </a:p>
          <a:p>
            <a:r>
              <a:rPr lang="zh-CN" altLang="en-US"/>
              <a:t>有限元模块里</a:t>
            </a:r>
            <a:r>
              <a:rPr lang="en-US" altLang="zh-CN"/>
              <a:t> Integrator</a:t>
            </a:r>
            <a:r>
              <a:rPr lang="zh-CN" altLang="en-US">
                <a:ea typeface="宋体" panose="02010600030101010101" pitchFamily="2" charset="-122"/>
              </a:rPr>
              <a:t>，也就是积分子，负责单元矩阵的</a:t>
            </a:r>
            <a:r>
              <a:rPr lang="zh-CN" altLang="en-US">
                <a:ea typeface="宋体" panose="02010600030101010101" pitchFamily="2" charset="-122"/>
              </a:rPr>
              <a:t>计算；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</a:t>
            </a:r>
            <a:r>
              <a:rPr lang="en-US" altLang="zh-CN">
                <a:ea typeface="宋体" panose="02010600030101010101" pitchFamily="2" charset="-122"/>
              </a:rPr>
              <a:t> Forms</a:t>
            </a:r>
            <a:r>
              <a:rPr lang="zh-CN" altLang="en-US">
                <a:ea typeface="宋体" panose="02010600030101010101" pitchFamily="2" charset="-122"/>
              </a:rPr>
              <a:t>，包括</a:t>
            </a:r>
            <a:r>
              <a:rPr lang="en-US" altLang="zh-CN">
                <a:ea typeface="宋体" panose="02010600030101010101" pitchFamily="2" charset="-122"/>
              </a:rPr>
              <a:t> BilinearForm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LinearForm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NonlinearForm</a:t>
            </a:r>
            <a:r>
              <a:rPr lang="zh-CN" altLang="en-US">
                <a:ea typeface="宋体" panose="02010600030101010101" pitchFamily="2" charset="-122"/>
              </a:rPr>
              <a:t>，负责总刚的</a:t>
            </a:r>
            <a:r>
              <a:rPr lang="zh-CN" altLang="en-US">
                <a:ea typeface="宋体" panose="02010600030101010101" pitchFamily="2" charset="-122"/>
              </a:rPr>
              <a:t>组装。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本次报告我将说明我们开发</a:t>
            </a:r>
            <a:r>
              <a:rPr lang="en-US" altLang="zh-CN"/>
              <a:t> FEALPy </a:t>
            </a:r>
            <a:r>
              <a:rPr lang="zh-CN" altLang="en-US"/>
              <a:t>的背景和动机是什么，还有</a:t>
            </a:r>
            <a:r>
              <a:rPr lang="en-US" altLang="zh-CN"/>
              <a:t> FEALPy </a:t>
            </a:r>
            <a:r>
              <a:rPr lang="zh-CN" altLang="en-US"/>
              <a:t>的软件定位、开发进展和应用</a:t>
            </a:r>
            <a:r>
              <a:rPr lang="zh-CN" altLang="en-US"/>
              <a:t>案例。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这里提一下我开发的</a:t>
            </a:r>
            <a:r>
              <a:rPr lang="zh-CN" altLang="en-US"/>
              <a:t>几个新特性，</a:t>
            </a:r>
            <a:endParaRPr lang="zh-CN" altLang="en-US"/>
          </a:p>
          <a:p>
            <a:r>
              <a:rPr lang="zh-CN" altLang="en-US"/>
              <a:t>一是自定义积分子。每个积分子都提供单元矩阵计算的</a:t>
            </a:r>
            <a:r>
              <a:rPr lang="en-US" altLang="zh-CN"/>
              <a:t> assembly </a:t>
            </a:r>
            <a:r>
              <a:rPr lang="zh-CN" altLang="en-US"/>
              <a:t>方法，和返回局部</a:t>
            </a:r>
            <a:r>
              <a:rPr lang="en-US" altLang="zh-CN"/>
              <a:t>-</a:t>
            </a:r>
            <a:r>
              <a:rPr lang="zh-CN" altLang="en-US"/>
              <a:t>全局自由度关系的</a:t>
            </a:r>
            <a:r>
              <a:rPr lang="en-US" altLang="zh-CN"/>
              <a:t> to_global_dof 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用户只要继承合适的基类并实现这两个方法，就能自己实现积分子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二是自定义积分策略。同一种积分可能可以通过不同的算法来实现，除了</a:t>
            </a:r>
            <a:r>
              <a:rPr lang="en-US" altLang="zh-CN"/>
              <a:t> assembly </a:t>
            </a:r>
            <a:r>
              <a:rPr lang="zh-CN" altLang="en-US"/>
              <a:t>这个默认的方法</a:t>
            </a:r>
            <a:r>
              <a:rPr lang="zh-CN" altLang="en-US"/>
              <a:t>以外，</a:t>
            </a:r>
            <a:endParaRPr lang="zh-CN" altLang="en-US"/>
          </a:p>
          <a:p>
            <a:r>
              <a:rPr lang="zh-CN" altLang="en-US"/>
              <a:t>用户还可以把其它方法注册成积分方法，也就可以快速便捷地验证新算法了。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三是批量组装求解。在积分子里面我们把</a:t>
            </a:r>
            <a:r>
              <a:rPr lang="en-US" altLang="zh-CN"/>
              <a:t> batched </a:t>
            </a:r>
            <a:r>
              <a:rPr lang="zh-CN" altLang="en-US"/>
              <a:t>选项打开，在</a:t>
            </a:r>
            <a:r>
              <a:rPr lang="en-US" altLang="zh-CN"/>
              <a:t> Form </a:t>
            </a:r>
            <a:r>
              <a:rPr lang="zh-CN" altLang="en-US"/>
              <a:t>里面我们传入</a:t>
            </a:r>
            <a:r>
              <a:rPr lang="en-US" altLang="zh-CN"/>
              <a:t> batch_size </a:t>
            </a:r>
            <a:r>
              <a:rPr lang="zh-CN" altLang="en-US"/>
              <a:t>参数，</a:t>
            </a:r>
            <a:endParaRPr lang="zh-CN" altLang="en-US"/>
          </a:p>
          <a:p>
            <a:r>
              <a:rPr lang="zh-CN" altLang="en-US"/>
              <a:t>就能实现批量组装了。我们可以输入多个系数或源项，经</a:t>
            </a:r>
            <a:r>
              <a:rPr lang="en-US" altLang="zh-CN"/>
              <a:t>GPU</a:t>
            </a:r>
            <a:r>
              <a:rPr lang="zh-CN" altLang="en-US"/>
              <a:t>并行</a:t>
            </a:r>
            <a:r>
              <a:rPr lang="zh-CN" altLang="en-US"/>
              <a:t>计算得到批量的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四是自动微分。自动微分主要有两个</a:t>
            </a:r>
            <a:r>
              <a:rPr lang="zh-CN" altLang="en-US"/>
              <a:t>作用，第一个方面是从我的批量解反向传播回到系数或源项上面，这里就可以有很多的应用</a:t>
            </a:r>
            <a:r>
              <a:rPr lang="zh-CN" altLang="en-US"/>
              <a:t>了；</a:t>
            </a:r>
            <a:endParaRPr lang="zh-CN" altLang="en-US"/>
          </a:p>
          <a:p>
            <a:r>
              <a:rPr lang="zh-CN" altLang="en-US"/>
              <a:t>第二个方面是为非线性问题自动生成</a:t>
            </a:r>
            <a:r>
              <a:rPr lang="en-US" altLang="zh-CN"/>
              <a:t> Jacobi </a:t>
            </a:r>
            <a:r>
              <a:rPr lang="zh-CN" altLang="en-US"/>
              <a:t>矩阵。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这里展示更多的算例，主要表现</a:t>
            </a:r>
            <a:r>
              <a:rPr lang="en-US" altLang="zh-CN"/>
              <a:t> FEALPy </a:t>
            </a:r>
            <a:r>
              <a:rPr lang="zh-CN" altLang="en-US"/>
              <a:t>在更多领域里的</a:t>
            </a:r>
            <a:r>
              <a:rPr lang="zh-CN" altLang="en-US"/>
              <a:t>应用。</a:t>
            </a:r>
            <a:endParaRPr lang="zh-CN" altLang="en-US"/>
          </a:p>
          <a:p>
            <a:r>
              <a:rPr lang="zh-CN" altLang="en-US"/>
              <a:t>这个是计算流体力学</a:t>
            </a:r>
            <a:r>
              <a:rPr lang="zh-CN" altLang="en-US"/>
              <a:t>问题，在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上都可以</a:t>
            </a:r>
            <a:r>
              <a:rPr lang="zh-CN" altLang="en-US"/>
              <a:t>求解。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这个是计算固体力学中的断裂</a:t>
            </a:r>
            <a:r>
              <a:rPr lang="zh-CN" altLang="en-US"/>
              <a:t>模拟。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首先我们在科研里就发现两个问题：</a:t>
            </a:r>
            <a:endParaRPr lang="zh-CN" altLang="en-US"/>
          </a:p>
          <a:p>
            <a:r>
              <a:rPr lang="zh-CN" altLang="en-US"/>
              <a:t>一是我们能可能有各种各样的计算硬件，它们有不同的编程模型和资源管理方式。所以很多时候我们就有一些科研工作之外的困难，特别是要做代码的移植，然后再花费精力去测试能不能兼容。这就给算法的实现、验证、维护和应用带来巨大的</a:t>
            </a:r>
            <a:r>
              <a:rPr lang="zh-CN" altLang="en-US"/>
              <a:t>挑战。</a:t>
            </a:r>
            <a:endParaRPr lang="zh-CN" altLang="en-US"/>
          </a:p>
          <a:p>
            <a:r>
              <a:rPr lang="zh-CN" altLang="en-US"/>
              <a:t>二是算法实现的碎片化。在不同领域中算法</a:t>
            </a:r>
            <a:r>
              <a:rPr lang="zh-CN" altLang="en-US"/>
              <a:t>多种多样，数据结构和</a:t>
            </a:r>
            <a:r>
              <a:rPr lang="en-US" altLang="zh-CN"/>
              <a:t>API</a:t>
            </a:r>
            <a:r>
              <a:rPr lang="zh-CN" altLang="en-US"/>
              <a:t>标准也不统一，所以难以融合在一起，造成大量</a:t>
            </a:r>
            <a:r>
              <a:rPr lang="zh-CN" altLang="en-US"/>
              <a:t>的重复</a:t>
            </a:r>
            <a:r>
              <a:rPr lang="zh-CN" altLang="en-US"/>
              <a:t>开发。</a:t>
            </a:r>
            <a:endParaRPr lang="zh-CN" altLang="en-US"/>
          </a:p>
          <a:p>
            <a:r>
              <a:rPr lang="zh-CN" altLang="en-US"/>
              <a:t>所以我们的想法就是能不能消除这种碎片化，把用户的精力放在核心的创新工作上，推动跨学科的协作</a:t>
            </a:r>
            <a:r>
              <a:rPr lang="zh-CN" altLang="en-US"/>
              <a:t>研究。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然后我提一下张量计算</a:t>
            </a:r>
            <a:r>
              <a:rPr lang="zh-CN" altLang="en-US"/>
              <a:t>库。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中的所有算法模块都是基于张量计算来实现的，比如之前版本的</a:t>
            </a:r>
            <a:r>
              <a:rPr lang="en-US" altLang="zh-CN"/>
              <a:t> FEALPy </a:t>
            </a:r>
            <a:r>
              <a:rPr lang="zh-CN" altLang="en-US"/>
              <a:t>就是基于</a:t>
            </a:r>
            <a:r>
              <a:rPr lang="en-US" altLang="zh-CN"/>
              <a:t> NumPy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但这样会有什么问题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我们知道张量计算库是张量化算法的基础，而不同的领域都有自己常用的张量计算库，它们之间是不能直接互通</a:t>
            </a:r>
            <a:r>
              <a:rPr lang="zh-CN" altLang="en-US"/>
              <a:t>的，</a:t>
            </a:r>
            <a:r>
              <a:rPr lang="zh-CN" altLang="en-US"/>
              <a:t>至少需要一些代码的</a:t>
            </a:r>
            <a:r>
              <a:rPr lang="zh-CN" altLang="en-US"/>
              <a:t>移植。</a:t>
            </a:r>
            <a:endParaRPr lang="zh-CN" altLang="en-US"/>
          </a:p>
          <a:p>
            <a:r>
              <a:rPr lang="zh-CN" altLang="en-US"/>
              <a:t>那另一边，张量计算库会与计算硬件沟通，各个张量计算库都针对不同厂商、不同平台的计算硬件去做适配和优化，这可能就难以适应异构的计算硬件</a:t>
            </a:r>
            <a:r>
              <a:rPr lang="zh-CN" altLang="en-US"/>
              <a:t>体系。</a:t>
            </a:r>
            <a:endParaRPr lang="zh-CN" altLang="en-US"/>
          </a:p>
          <a:p>
            <a:r>
              <a:rPr lang="zh-CN" altLang="en-US"/>
              <a:t>显然，这里本质的问题是，计算库之间的接口不同。对于接口不同的</a:t>
            </a:r>
            <a:r>
              <a:rPr lang="zh-CN" altLang="en-US"/>
              <a:t>问题，有一个</a:t>
            </a:r>
            <a:r>
              <a:rPr lang="en-US" altLang="zh-CN"/>
              <a:t> Python </a:t>
            </a:r>
            <a:r>
              <a:rPr lang="zh-CN" altLang="en-US"/>
              <a:t>数据</a:t>
            </a:r>
            <a:r>
              <a:rPr lang="en-US" altLang="zh-CN"/>
              <a:t> API </a:t>
            </a:r>
            <a:r>
              <a:rPr lang="zh-CN" altLang="en-US"/>
              <a:t>标准正在尝试解决这个接口标准化的</a:t>
            </a:r>
            <a:r>
              <a:rPr lang="zh-CN" altLang="en-US"/>
              <a:t>问题。</a:t>
            </a:r>
            <a:endParaRPr lang="zh-CN" altLang="en-US"/>
          </a:p>
          <a:p>
            <a:r>
              <a:rPr lang="zh-CN" altLang="en-US"/>
              <a:t>除了</a:t>
            </a:r>
            <a:r>
              <a:rPr lang="en-US" altLang="zh-CN"/>
              <a:t> FEALPy </a:t>
            </a:r>
            <a:r>
              <a:rPr lang="zh-CN" altLang="en-US"/>
              <a:t>以外，还有一些相关的张量化的工作或软件，但是它们都不能满足我们理想中的目标。比如说一些</a:t>
            </a:r>
            <a:r>
              <a:rPr lang="zh-CN" altLang="en-US"/>
              <a:t>软件可能聚焦于单一的领域或算法，软件本身的设计不足，或者算法</a:t>
            </a:r>
            <a:r>
              <a:rPr lang="zh-CN" altLang="en-US"/>
              <a:t>的张量化</a:t>
            </a:r>
            <a:r>
              <a:rPr lang="zh-CN" altLang="en-US"/>
              <a:t>不完全。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我们组希望</a:t>
            </a:r>
            <a:r>
              <a:rPr lang="en-US" altLang="zh-CN"/>
              <a:t> FEALPy </a:t>
            </a:r>
            <a:r>
              <a:rPr lang="zh-CN" altLang="en-US"/>
              <a:t>能成为</a:t>
            </a:r>
            <a:r>
              <a:rPr lang="zh-CN" altLang="en-US">
                <a:latin typeface="Calibri" panose="020F0502020204030204" charset="0"/>
                <a:sym typeface="+mn-ea"/>
              </a:rPr>
              <a:t>新一代简单易用、高效智能的</a:t>
            </a:r>
            <a:r>
              <a:rPr lang="en-US" altLang="zh-CN">
                <a:latin typeface="Calibri" panose="020F0502020204030204" charset="0"/>
                <a:sym typeface="+mn-ea"/>
              </a:rPr>
              <a:t>CAE</a:t>
            </a:r>
            <a:r>
              <a:rPr lang="zh-CN" altLang="en-US">
                <a:latin typeface="Calibri" panose="020F0502020204030204" charset="0"/>
                <a:sym typeface="+mn-ea"/>
              </a:rPr>
              <a:t>仿真计算引擎。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r>
              <a:rPr lang="zh-CN" altLang="en-US"/>
              <a:t>目标用户是学术研究人员、工业设计工程师和数据科学家，</a:t>
            </a:r>
            <a:r>
              <a:rPr lang="zh-CN" altLang="en-US">
                <a:latin typeface="Calibri" panose="020F0502020204030204" charset="0"/>
                <a:sym typeface="+mn-ea"/>
              </a:rPr>
              <a:t>支撑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仿真基础算法与机器学习算法发展的科研和人才培养，</a:t>
            </a:r>
            <a:r>
              <a:rPr lang="zh-CN" altLang="en-US">
                <a:latin typeface="Calibri" panose="020F0502020204030204" charset="0"/>
                <a:sym typeface="+mn-ea"/>
              </a:rPr>
              <a:t>支持新一代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原型软件的快速开发验证，为先进算法走向真正的工业仿真应用打好验证基础。</a:t>
            </a:r>
            <a:endParaRPr lang="zh-CN" alt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zh-CN" altLang="en-US"/>
              <a:t>目前</a:t>
            </a:r>
            <a:r>
              <a:rPr lang="en-US" altLang="zh-CN"/>
              <a:t> FEALPy </a:t>
            </a:r>
            <a:r>
              <a:rPr lang="zh-CN" altLang="en-US"/>
              <a:t>已经加入</a:t>
            </a:r>
            <a:r>
              <a:rPr>
                <a:solidFill>
                  <a:srgbClr val="B00000"/>
                </a:solidFill>
                <a:latin typeface="Calibri" panose="020F0502020204030204" charset="0"/>
                <a:sym typeface="+mn-ea"/>
              </a:rPr>
              <a:t>DeepModeling </a:t>
            </a:r>
            <a:r>
              <a:rPr>
                <a:latin typeface="Calibri" panose="020F0502020204030204" charset="0"/>
                <a:sym typeface="+mn-ea"/>
              </a:rPr>
              <a:t>科学计算开源社区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因为</a:t>
            </a:r>
            <a:r>
              <a:rPr lang="zh-CN" altLang="en-US"/>
              <a:t>有实现简单易用，还有跨领域、跨学科的目标，我介绍一下</a:t>
            </a:r>
            <a:r>
              <a:rPr lang="en-US" altLang="zh-CN"/>
              <a:t> FEALPy </a:t>
            </a:r>
            <a:r>
              <a:rPr lang="zh-CN" altLang="en-US"/>
              <a:t>的核心优势和设计</a:t>
            </a:r>
            <a:r>
              <a:rPr lang="zh-CN" altLang="en-US"/>
              <a:t>理念。</a:t>
            </a:r>
            <a:endParaRPr lang="zh-CN" altLang="en-US"/>
          </a:p>
          <a:p>
            <a:r>
              <a:rPr lang="zh-CN" altLang="en-US"/>
              <a:t>首先最基础的就是多后端。当前版本的</a:t>
            </a:r>
            <a:r>
              <a:rPr lang="en-US" altLang="zh-CN"/>
              <a:t> FEALPy </a:t>
            </a:r>
            <a:r>
              <a:rPr lang="zh-CN" altLang="en-US"/>
              <a:t>已经从通过</a:t>
            </a:r>
            <a:r>
              <a:rPr lang="en-US" altLang="zh-CN"/>
              <a:t> NumPy </a:t>
            </a:r>
            <a:r>
              <a:rPr lang="zh-CN" altLang="en-US"/>
              <a:t>实现扩展到了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JAX</a:t>
            </a:r>
            <a:r>
              <a:rPr lang="zh-CN" altLang="en-US">
                <a:ea typeface="宋体" panose="02010600030101010101" pitchFamily="2" charset="-122"/>
              </a:rPr>
              <a:t>，所以天然适配了</a:t>
            </a:r>
            <a:r>
              <a:rPr lang="en-US" altLang="zh-CN">
                <a:ea typeface="宋体" panose="02010600030101010101" pitchFamily="2" charset="-122"/>
              </a:rPr>
              <a:t> CPU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GPU </a:t>
            </a:r>
            <a:r>
              <a:rPr lang="zh-CN" altLang="en-US">
                <a:ea typeface="宋体" panose="02010600030101010101" pitchFamily="2" charset="-122"/>
              </a:rPr>
              <a:t>硬件。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软件设计上我们采取</a:t>
            </a:r>
            <a:r>
              <a:rPr lang="en-US" altLang="zh-CN">
                <a:latin typeface="Calibri" panose="020F0502020204030204" charset="0"/>
                <a:sym typeface="+mn-ea"/>
              </a:rPr>
              <a:t>高内聚、低耦合</a:t>
            </a:r>
            <a:r>
              <a:rPr lang="zh-CN" altLang="en-US">
                <a:latin typeface="Calibri" panose="020F0502020204030204" charset="0"/>
                <a:sym typeface="+mn-ea"/>
              </a:rPr>
              <a:t>的模式，用户可以</a:t>
            </a:r>
            <a:r>
              <a:rPr lang="en-US" altLang="zh-CN">
                <a:latin typeface="Calibri" panose="020F0502020204030204" charset="0"/>
                <a:sym typeface="+mn-ea"/>
              </a:rPr>
              <a:t>灵活选择网格生成、数值离散方法、代数求解器、优化等模块进行组合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以上两点进一步延申出来就是可扩展性：因为可以基于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PyTorch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运行，所以可以把有限元和深度学习紧密结合在一起；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又因为模块化的设计方式，用户可以去</a:t>
            </a:r>
            <a:r>
              <a:rPr lang="zh-CN" altLang="en-US">
                <a:latin typeface="Calibri" panose="020F0502020204030204" charset="0"/>
                <a:sym typeface="+mn-ea"/>
              </a:rPr>
              <a:t>自定义扩展网格、函数空间、积分子等</a:t>
            </a:r>
            <a:r>
              <a:rPr lang="zh-CN" altLang="en-US">
                <a:latin typeface="Calibri" panose="020F0502020204030204" charset="0"/>
                <a:sym typeface="+mn-ea"/>
              </a:rPr>
              <a:t>等对象。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最终我们是要面向未来，成为</a:t>
            </a:r>
            <a:r>
              <a:rPr lang="zh-CN" altLang="en-US">
                <a:latin typeface="+mj-lt"/>
                <a:cs typeface="+mj-lt"/>
                <a:sym typeface="+mn-ea"/>
              </a:rPr>
              <a:t>新一代智能仿真计算引擎，提供学术支持和工业创新</a:t>
            </a:r>
            <a:r>
              <a:rPr lang="zh-CN" altLang="en-US">
                <a:latin typeface="+mj-lt"/>
                <a:cs typeface="+mj-lt"/>
                <a:sym typeface="+mn-ea"/>
              </a:rPr>
              <a:t>的解决方案。</a:t>
            </a:r>
            <a:endParaRPr lang="zh-CN" altLang="en-US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FEALPy </a:t>
            </a:r>
            <a:r>
              <a:rPr lang="zh-CN" altLang="en-US"/>
              <a:t>的目标是要形成这样一种架构，从下到上分为张量层、共性层、算法层和领域</a:t>
            </a:r>
            <a:r>
              <a:rPr lang="zh-CN" altLang="en-US"/>
              <a:t>层。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的下方</a:t>
            </a:r>
            <a:r>
              <a:rPr lang="zh-CN" altLang="en-US"/>
              <a:t>适配异构计算硬件体系，上面</a:t>
            </a:r>
            <a:r>
              <a:rPr lang="zh-CN" altLang="en-US"/>
              <a:t>则支持具体</a:t>
            </a:r>
            <a:r>
              <a:rPr lang="zh-CN" altLang="en-US"/>
              <a:t>的仿真</a:t>
            </a:r>
            <a:r>
              <a:rPr lang="zh-CN" altLang="en-US"/>
              <a:t>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现在我们</a:t>
            </a:r>
            <a:r>
              <a:rPr lang="en-US" altLang="zh-CN"/>
              <a:t> FEALPy </a:t>
            </a:r>
            <a:r>
              <a:rPr lang="zh-CN" altLang="en-US"/>
              <a:t>已经更新到了</a:t>
            </a:r>
            <a:r>
              <a:rPr lang="en-US" altLang="zh-CN"/>
              <a:t> 3.0 </a:t>
            </a:r>
            <a:r>
              <a:rPr lang="zh-CN" altLang="en-US"/>
              <a:t>版本，这里列出了最适合</a:t>
            </a:r>
            <a:r>
              <a:rPr lang="zh-CN" altLang="en-US"/>
              <a:t>这个报告主题的三个新特性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首先是正式引入了前面提到的多计算后端的功能，用户可以</a:t>
            </a:r>
            <a:r>
              <a:rPr lang="zh-CN" altLang="en-US">
                <a:ea typeface="宋体" panose="02010600030101010101" pitchFamily="2" charset="-122"/>
              </a:rPr>
              <a:t>用一行代码切换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的张量计算后端，实现无缝移植，所以</a:t>
            </a:r>
            <a:r>
              <a:rPr lang="zh-CN" altLang="en-US">
                <a:ea typeface="宋体" panose="02010600030101010101" pitchFamily="2" charset="-122"/>
              </a:rPr>
              <a:t>就能适应更多</a:t>
            </a:r>
            <a:r>
              <a:rPr lang="zh-CN" altLang="en-US">
                <a:ea typeface="宋体" panose="02010600030101010101" pitchFamily="2" charset="-122"/>
              </a:rPr>
              <a:t>的外部计算</a:t>
            </a:r>
            <a:r>
              <a:rPr lang="zh-CN" altLang="en-US">
                <a:ea typeface="宋体" panose="02010600030101010101" pitchFamily="2" charset="-122"/>
              </a:rPr>
              <a:t>环境。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还有就是批量计算功能，允许相同形式的方程</a:t>
            </a:r>
            <a:r>
              <a:rPr lang="zh-CN" altLang="en-US">
                <a:latin typeface="Calibri" panose="020F0502020204030204" charset="0"/>
                <a:sym typeface="+mn-ea"/>
              </a:rPr>
              <a:t>接收多个系数和源项，实现批量组装、求解，这就很好</a:t>
            </a:r>
            <a:r>
              <a:rPr lang="zh-CN" altLang="en-US">
                <a:latin typeface="Calibri" panose="020F0502020204030204" charset="0"/>
                <a:sym typeface="+mn-ea"/>
              </a:rPr>
              <a:t>地和深度学习批量数据训练的特性结合在一起，而且可以实现</a:t>
            </a:r>
            <a:r>
              <a:rPr lang="en-US" altLang="zh-CN">
                <a:latin typeface="Calibri" panose="020F0502020204030204" charset="0"/>
                <a:sym typeface="+mn-ea"/>
              </a:rPr>
              <a:t> GPU </a:t>
            </a:r>
            <a:r>
              <a:rPr lang="zh-CN" altLang="en-US">
                <a:latin typeface="Calibri" panose="020F0502020204030204" charset="0"/>
                <a:sym typeface="+mn-ea"/>
              </a:rPr>
              <a:t>并行</a:t>
            </a:r>
            <a:r>
              <a:rPr lang="zh-CN" altLang="en-US">
                <a:latin typeface="Calibri" panose="020F0502020204030204" charset="0"/>
                <a:sym typeface="+mn-ea"/>
              </a:rPr>
              <a:t>计算。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最后，利用</a:t>
            </a:r>
            <a:r>
              <a:rPr lang="en-US" altLang="zh-CN">
                <a:latin typeface="Calibri" panose="020F0502020204030204" charset="0"/>
                <a:sym typeface="+mn-ea"/>
              </a:rPr>
              <a:t> PyTorch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JAX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等张量计算库的自动微分功能，我们可以实现非线性问题的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Jacobi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自动计算，还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可以自动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计算基函数的高阶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导数。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jpe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image" Target="../media/image1.jpe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.jpeg"/><Relationship Id="rId2" Type="http://schemas.openxmlformats.org/officeDocument/2006/relationships/tags" Target="../tags/tag29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.jpe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.jpe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jpe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.jpe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8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image" Target="../media/image1.jpeg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  <a:sym typeface="Calibri" panose="020F0502020204030204" charset="0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40.xml"/><Relationship Id="rId1" Type="http://schemas.openxmlformats.org/officeDocument/2006/relationships/tags" Target="../tags/tag1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4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9.xml"/><Relationship Id="rId2" Type="http://schemas.openxmlformats.org/officeDocument/2006/relationships/image" Target="../media/image23.png"/><Relationship Id="rId1" Type="http://schemas.openxmlformats.org/officeDocument/2006/relationships/tags" Target="../tags/tag15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4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3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6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37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png"/><Relationship Id="rId4" Type="http://schemas.openxmlformats.org/officeDocument/2006/relationships/image" Target="../media/image35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4.GIF"/><Relationship Id="rId16" Type="http://schemas.openxmlformats.org/officeDocument/2006/relationships/notesSlide" Target="../notesSlides/notesSlide23.xml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21.xml"/><Relationship Id="rId13" Type="http://schemas.openxmlformats.org/officeDocument/2006/relationships/tags" Target="../tags/tag168.xml"/><Relationship Id="rId12" Type="http://schemas.openxmlformats.org/officeDocument/2006/relationships/image" Target="../media/image41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7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73.xml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74.xml"/><Relationship Id="rId1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76.xml"/><Relationship Id="rId3" Type="http://schemas.openxmlformats.org/officeDocument/2006/relationships/image" Target="../media/image49.png"/><Relationship Id="rId2" Type="http://schemas.openxmlformats.org/officeDocument/2006/relationships/tags" Target="../tags/tag175.xml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57.GIF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GI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tags" Target="../tags/tag179.xml"/><Relationship Id="rId7" Type="http://schemas.openxmlformats.org/officeDocument/2006/relationships/image" Target="../media/image62.png"/><Relationship Id="rId6" Type="http://schemas.openxmlformats.org/officeDocument/2006/relationships/tags" Target="../tags/tag178.xml"/><Relationship Id="rId5" Type="http://schemas.openxmlformats.org/officeDocument/2006/relationships/image" Target="../media/image61.png"/><Relationship Id="rId4" Type="http://schemas.openxmlformats.org/officeDocument/2006/relationships/tags" Target="../tags/tag177.xml"/><Relationship Id="rId3" Type="http://schemas.openxmlformats.org/officeDocument/2006/relationships/image" Target="../media/image60.jpeg"/><Relationship Id="rId21" Type="http://schemas.openxmlformats.org/officeDocument/2006/relationships/slideLayout" Target="../slideLayouts/slideLayout21.xml"/><Relationship Id="rId20" Type="http://schemas.openxmlformats.org/officeDocument/2006/relationships/tags" Target="../tags/tag187.xml"/><Relationship Id="rId2" Type="http://schemas.openxmlformats.org/officeDocument/2006/relationships/image" Target="../media/image59.jpeg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image" Target="../media/image66.png"/><Relationship Id="rId16" Type="http://schemas.openxmlformats.org/officeDocument/2006/relationships/tags" Target="../tags/tag184.xml"/><Relationship Id="rId15" Type="http://schemas.openxmlformats.org/officeDocument/2006/relationships/tags" Target="../tags/tag183.xml"/><Relationship Id="rId14" Type="http://schemas.openxmlformats.org/officeDocument/2006/relationships/image" Target="../media/image65.png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image" Target="../media/image64.png"/><Relationship Id="rId10" Type="http://schemas.openxmlformats.org/officeDocument/2006/relationships/tags" Target="../tags/tag180.xml"/><Relationship Id="rId1" Type="http://schemas.openxmlformats.org/officeDocument/2006/relationships/image" Target="../media/image58.GIF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88.xml"/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image" Target="../media/image67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tags" Target="../tags/tag193.xml"/><Relationship Id="rId7" Type="http://schemas.openxmlformats.org/officeDocument/2006/relationships/image" Target="../media/image72.png"/><Relationship Id="rId6" Type="http://schemas.openxmlformats.org/officeDocument/2006/relationships/tags" Target="../tags/tag192.xml"/><Relationship Id="rId5" Type="http://schemas.openxmlformats.org/officeDocument/2006/relationships/image" Target="../media/image71.png"/><Relationship Id="rId4" Type="http://schemas.openxmlformats.org/officeDocument/2006/relationships/tags" Target="../tags/tag191.xml"/><Relationship Id="rId3" Type="http://schemas.openxmlformats.org/officeDocument/2006/relationships/image" Target="../media/image70.png"/><Relationship Id="rId2" Type="http://schemas.openxmlformats.org/officeDocument/2006/relationships/tags" Target="../tags/tag190.xml"/><Relationship Id="rId17" Type="http://schemas.openxmlformats.org/officeDocument/2006/relationships/slideLayout" Target="../slideLayouts/slideLayout21.xml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tags" Target="../tags/tag18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0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02.xml"/><Relationship Id="rId1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10.xml"/><Relationship Id="rId1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13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tags" Target="../tags/tag11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15.xml"/><Relationship Id="rId11" Type="http://schemas.openxmlformats.org/officeDocument/2006/relationships/image" Target="../media/image15.png"/><Relationship Id="rId10" Type="http://schemas.openxmlformats.org/officeDocument/2006/relationships/image" Target="../media/image14.svg"/><Relationship Id="rId1" Type="http://schemas.openxmlformats.org/officeDocument/2006/relationships/tags" Target="../tags/tag1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image" Target="../media/image16.png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占位符 9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4872990" y="4483735"/>
            <a:ext cx="2446020" cy="465455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pPr mar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zh-CN" sz="2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Huayi Wei</a:t>
            </a:r>
            <a:endParaRPr lang="en-US" altLang="zh-CN" sz="2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904875" y="1417320"/>
            <a:ext cx="10347960" cy="11899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FEALPy: Cross-platform Intelligent CAX  Engine Development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5510" y="3109595"/>
            <a:ext cx="10347960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2800" b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based on multiple tensor computing backends</a:t>
            </a:r>
            <a:endParaRPr sz="2800" b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4875" y="5059680"/>
            <a:ext cx="103473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School of Mathematics and Computational Science</a:t>
            </a:r>
            <a:endParaRPr lang="en-US" altLang="zh-CN" sz="2400"/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Xiangtan University</a:t>
            </a:r>
            <a:endParaRPr lang="en-US" altLang="zh-CN" sz="2400"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2025</a:t>
            </a:r>
            <a:endParaRPr lang="en-US" altLang="zh-CN" sz="240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1504950" y="2119630"/>
            <a:ext cx="9618345" cy="307721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3.1 Architecture building progress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1823720" y="1440180"/>
            <a:ext cx="9005570" cy="4361815"/>
            <a:chOff x="1620" y="2098"/>
            <a:chExt cx="14182" cy="6869"/>
          </a:xfrm>
        </p:grpSpPr>
        <p:sp>
          <p:nvSpPr>
            <p:cNvPr id="3" name="平行四边形 2"/>
            <p:cNvSpPr/>
            <p:nvPr>
              <p:custDataLst>
                <p:tags r:id="rId2"/>
              </p:custDataLst>
            </p:nvPr>
          </p:nvSpPr>
          <p:spPr>
            <a:xfrm>
              <a:off x="3896" y="3440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CSM | CFD | CEM | CM | Calorifics | Acoustics | Path Planing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3896" y="4542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FEM | FDM | FVM | VEM | SPH | BEM | ML | IOPT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4"/>
              </p:custDataLst>
            </p:nvPr>
          </p:nvSpPr>
          <p:spPr>
            <a:xfrm>
              <a:off x="3896" y="5644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Geometry | Mesh | FunctionSpace | Algebraic solvers | Optimizers | Sampling &amp; Quadrature | Schedular | Profiler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5"/>
              </p:custDataLst>
            </p:nvPr>
          </p:nvSpPr>
          <p:spPr>
            <a:xfrm>
              <a:off x="3896" y="6746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Mindspore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PaddlePaddle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...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6"/>
              </p:custDataLst>
            </p:nvPr>
          </p:nvSpPr>
          <p:spPr>
            <a:xfrm>
              <a:off x="1621" y="3440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Field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平行四边形 7"/>
            <p:cNvSpPr/>
            <p:nvPr>
              <p:custDataLst>
                <p:tags r:id="rId7"/>
              </p:custDataLst>
            </p:nvPr>
          </p:nvSpPr>
          <p:spPr>
            <a:xfrm>
              <a:off x="1620" y="4542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Alg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>
              <p:custDataLst>
                <p:tags r:id="rId8"/>
              </p:custDataLst>
            </p:nvPr>
          </p:nvSpPr>
          <p:spPr>
            <a:xfrm>
              <a:off x="1620" y="5644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Common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" name="平行四边形 9"/>
            <p:cNvSpPr/>
            <p:nvPr>
              <p:custDataLst>
                <p:tags r:id="rId9"/>
              </p:custDataLst>
            </p:nvPr>
          </p:nvSpPr>
          <p:spPr>
            <a:xfrm>
              <a:off x="1620" y="6746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Tensor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890" y="2098"/>
              <a:ext cx="5191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lt"/>
                  <a:ea typeface="Calibri" panose="020F0502020204030204" charset="0"/>
                  <a:cs typeface="Calibri" panose="020F0502020204030204" charset="0"/>
                </a:rPr>
                <a:t>Simulation Applications</a:t>
              </a:r>
              <a:endParaRPr lang="en-US" altLang="zh-CN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085" y="8275"/>
              <a:ext cx="6803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Heterogeneous Computing Hardwares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上箭头 12"/>
            <p:cNvSpPr/>
            <p:nvPr/>
          </p:nvSpPr>
          <p:spPr>
            <a:xfrm>
              <a:off x="8025" y="2717"/>
              <a:ext cx="920" cy="723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上箭头 13"/>
            <p:cNvSpPr/>
            <p:nvPr/>
          </p:nvSpPr>
          <p:spPr>
            <a:xfrm>
              <a:off x="8026" y="7581"/>
              <a:ext cx="920" cy="694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876300" y="2119630"/>
            <a:ext cx="628650" cy="307721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Target Architecture</a:t>
            </a:r>
            <a:endParaRPr lang="en-US" altLang="zh-CN" sz="2400" b="1">
              <a:solidFill>
                <a:schemeClr val="tx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+mj-lt"/>
                <a:cs typeface="+mj-lt"/>
              </a:rPr>
              <a:t>3.2 FEALPy v3.0 New Features</a:t>
            </a:r>
            <a:endParaRPr lang="en-US" altLang="zh-CN" spc="0">
              <a:solidFill>
                <a:schemeClr val="accent1"/>
              </a:solidFill>
              <a:uFillTx/>
              <a:latin typeface="+mj-lt"/>
              <a:cs typeface="+mj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69950" y="1440180"/>
            <a:ext cx="3195955" cy="4359910"/>
            <a:chOff x="455" y="3158"/>
            <a:chExt cx="5033" cy="6866"/>
          </a:xfrm>
        </p:grpSpPr>
        <p:sp>
          <p:nvSpPr>
            <p:cNvPr id="16" name="圆角矩形 15"/>
            <p:cNvSpPr/>
            <p:nvPr/>
          </p:nvSpPr>
          <p:spPr>
            <a:xfrm>
              <a:off x="457" y="3767"/>
              <a:ext cx="5028" cy="6257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5" y="3158"/>
              <a:ext cx="416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1. Multi-backend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6" y="3889"/>
              <a:ext cx="50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Fast switching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2" y="4469"/>
              <a:ext cx="5026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bm.set_backend(‘pytorch’)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4" y="5138"/>
              <a:ext cx="5024" cy="18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Supports mainstream computing backends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Adapts to a variety of hardware environments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0" y="8650"/>
              <a:ext cx="5028" cy="10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Adopt the Python Array API standard v2023.12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81" y="7023"/>
              <a:ext cx="399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311650" y="1418590"/>
            <a:ext cx="3299460" cy="4380865"/>
            <a:chOff x="5115" y="3159"/>
            <a:chExt cx="5196" cy="6899"/>
          </a:xfrm>
        </p:grpSpPr>
        <p:sp>
          <p:nvSpPr>
            <p:cNvPr id="25" name="圆角矩形 24"/>
            <p:cNvSpPr/>
            <p:nvPr/>
          </p:nvSpPr>
          <p:spPr>
            <a:xfrm>
              <a:off x="5119" y="3777"/>
              <a:ext cx="5181" cy="6281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15" y="3159"/>
              <a:ext cx="517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2. Batched computation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41" y="3935"/>
              <a:ext cx="517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 multiple coefficients or source terms, assemble and solve them in batches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129" y="6120"/>
              <a:ext cx="51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Fusion with deep learning, online training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"Physical Information + Data Driven"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29" y="8968"/>
              <a:ext cx="47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GPU </a:t>
              </a: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Parallel Computation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119" y="5550"/>
              <a:ext cx="5181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BilinearForm(space,batch_size=10)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852410" y="1418590"/>
            <a:ext cx="3592830" cy="4381500"/>
            <a:chOff x="9932" y="3143"/>
            <a:chExt cx="5658" cy="6900"/>
          </a:xfrm>
        </p:grpSpPr>
        <p:sp>
          <p:nvSpPr>
            <p:cNvPr id="32" name="圆角矩形 31"/>
            <p:cNvSpPr/>
            <p:nvPr/>
          </p:nvSpPr>
          <p:spPr>
            <a:xfrm>
              <a:off x="9968" y="3761"/>
              <a:ext cx="5622" cy="6282"/>
            </a:xfrm>
            <a:prstGeom prst="roundRect">
              <a:avLst>
                <a:gd name="adj" fmla="val 480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-25000">
                <a:cs typeface="Calibri" panose="020F05020202040302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38" y="3143"/>
              <a:ext cx="56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3. Auto Differentiation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32" y="3901"/>
              <a:ext cx="5653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Linearization of Nonlinear Problems (Jacobi Auto Calculation)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Higher-order derivatives of the basis functions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61" name="流程图: 过程 60"/>
          <p:cNvSpPr/>
          <p:nvPr/>
        </p:nvSpPr>
        <p:spPr>
          <a:xfrm>
            <a:off x="5018405" y="4501515"/>
            <a:ext cx="752475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PDE Solver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2" name="流程图: 过程 61"/>
          <p:cNvSpPr/>
          <p:nvPr/>
        </p:nvSpPr>
        <p:spPr>
          <a:xfrm>
            <a:off x="6033135" y="4505960"/>
            <a:ext cx="477520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NNs</a:t>
            </a:r>
            <a:endParaRPr lang="en-US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3" name="直接箭头连接符 62"/>
          <p:cNvCxnSpPr>
            <a:stCxn id="61" idx="3"/>
            <a:endCxn id="62" idx="1"/>
          </p:cNvCxnSpPr>
          <p:nvPr/>
        </p:nvCxnSpPr>
        <p:spPr>
          <a:xfrm>
            <a:off x="5770880" y="4648200"/>
            <a:ext cx="262255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流程图: 终止 63"/>
          <p:cNvSpPr/>
          <p:nvPr/>
        </p:nvSpPr>
        <p:spPr>
          <a:xfrm>
            <a:off x="6772910" y="4540250"/>
            <a:ext cx="536575" cy="216535"/>
          </a:xfrm>
          <a:prstGeom prst="flowChartTermina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Loss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5" name="直接箭头连接符 64"/>
          <p:cNvCxnSpPr>
            <a:stCxn id="62" idx="3"/>
            <a:endCxn id="64" idx="1"/>
          </p:cNvCxnSpPr>
          <p:nvPr/>
        </p:nvCxnSpPr>
        <p:spPr>
          <a:xfrm flipV="1">
            <a:off x="6510655" y="4648835"/>
            <a:ext cx="262255" cy="3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64" idx="2"/>
            <a:endCxn id="62" idx="2"/>
          </p:cNvCxnSpPr>
          <p:nvPr/>
        </p:nvCxnSpPr>
        <p:spPr>
          <a:xfrm rot="5400000">
            <a:off x="6635750" y="4392930"/>
            <a:ext cx="41910" cy="769620"/>
          </a:xfrm>
          <a:prstGeom prst="bentConnector3">
            <a:avLst>
              <a:gd name="adj1" fmla="val 668182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64" idx="2"/>
            <a:endCxn id="61" idx="2"/>
          </p:cNvCxnSpPr>
          <p:nvPr/>
        </p:nvCxnSpPr>
        <p:spPr>
          <a:xfrm rot="5400000">
            <a:off x="6199505" y="3952240"/>
            <a:ext cx="37465" cy="1646555"/>
          </a:xfrm>
          <a:prstGeom prst="bentConnector3">
            <a:avLst>
              <a:gd name="adj1" fmla="val 735593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349365" y="4838065"/>
            <a:ext cx="6273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backward</a:t>
            </a:r>
            <a:endParaRPr lang="en-US" altLang="zh-CN" sz="8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占位符 15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3D</a:t>
            </a:r>
            <a:r>
              <a:rPr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Poisson </a:t>
            </a:r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Equation</a:t>
            </a:r>
            <a:endParaRPr lang="en-US" altLang="zh-CN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252980"/>
            <a:ext cx="2512060" cy="882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 equation on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Ground Truth: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𝑢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=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𝑥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𝑦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𝑧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4933315" y="915670"/>
          <a:ext cx="656463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05"/>
                <a:gridCol w="1094105"/>
                <a:gridCol w="1172210"/>
                <a:gridCol w="1093470"/>
                <a:gridCol w="1108075"/>
                <a:gridCol w="1002665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2209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9,261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392.56ms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23.61ms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561.12ms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11.81ms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226,981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144.36ms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130.24ms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5.48s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8.59s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1,030,301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520.57ms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1.41s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46.24s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232.83s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932680" y="280987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mesh, and increase the FE space order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5"/>
            </p:custDataLst>
          </p:nvPr>
        </p:nvGraphicFramePr>
        <p:xfrm>
          <a:off x="4932680" y="3863340"/>
          <a:ext cx="6562725" cy="1715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470"/>
                <a:gridCol w="1094105"/>
                <a:gridCol w="1199515"/>
                <a:gridCol w="1118870"/>
                <a:gridCol w="1026160"/>
                <a:gridCol w="103060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68,921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35.06ms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75.82ms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3.37s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271.49ms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531,441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180.94ms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108.67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28.32s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6.54s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120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1,771,561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592.62ms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298.22ms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96.09s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34.02s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932680" y="579564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FE space order, refine the mesh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3520" y="4466590"/>
            <a:ext cx="4645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CPU: 12th Gen Intel® Core™ i7-12700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GPU: NVIDIA A100-SXM4-80GB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Multiple 3D Poisson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605405"/>
            <a:ext cx="4606290" cy="857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these 3D Poisson Equations with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𝐿</m:t>
                    </m:r>
                  </m:oMath>
                </a14:m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different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Neumann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boundary conditions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, with the ground truth</a:t>
                </a: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𝑢</m:t>
                        </m:r>
                      </m:e>
                      <m:sub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𝜔</m:t>
                        </m:r>
                      </m:sub>
                    </m:sSub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)=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95960" y="4834255"/>
            <a:ext cx="539940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fealpy.utils import timer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fealpy.backend import backend_manager as 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Tensor computing backend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4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timer (optional)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 = timer()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635" y="1901825"/>
            <a:ext cx="6095365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fealpy.pde.poisson_3d import BatchedCosCosCosData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fealpy.mesh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fealpy.functionspace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omega = [1, 2, 3, 4, 5, 6, 7, 8]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pde = BatchedCosCosCosData(omega, dtype=bm.float64)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mesh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.from_box([-1, 1, -1, 1, -1, 1], 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nx=64, ny=64, nz=64)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space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(mesh, p=1)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tmr.send('mesh and space')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92495" y="1139825"/>
            <a:ext cx="0" cy="52978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6509385" y="5551805"/>
            <a:ext cx="4983480" cy="567690"/>
          </a:xfrm>
          <a:prstGeom prst="roundRect">
            <a:avLst>
              <a:gd name="adj" fmla="val 36893"/>
            </a:avLst>
          </a:prstGeom>
          <a:solidFill>
            <a:schemeClr val="accent1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Meshes and function spaces can be directly replaced with other types!</a:t>
            </a:r>
            <a:endParaRPr lang="en-US" altLang="zh-CN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95960" y="4359910"/>
            <a:ext cx="3459480" cy="427355"/>
            <a:chOff x="5917" y="2712"/>
            <a:chExt cx="5448" cy="673"/>
          </a:xfrm>
        </p:grpSpPr>
        <p:sp>
          <p:nvSpPr>
            <p:cNvPr id="15" name="平行四边形 14"/>
            <p:cNvSpPr/>
            <p:nvPr>
              <p:custDataLst>
                <p:tags r:id="rId4"/>
              </p:custDataLst>
            </p:nvPr>
          </p:nvSpPr>
          <p:spPr>
            <a:xfrm>
              <a:off x="6645" y="2712"/>
              <a:ext cx="4720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Import backend manager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16" name="平行四边形 15"/>
            <p:cNvSpPr/>
            <p:nvPr>
              <p:custDataLst>
                <p:tags r:id="rId5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1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82360" y="1301750"/>
            <a:ext cx="5243195" cy="427355"/>
            <a:chOff x="5917" y="2712"/>
            <a:chExt cx="8257" cy="673"/>
          </a:xfrm>
        </p:grpSpPr>
        <p:sp>
          <p:nvSpPr>
            <p:cNvPr id="19" name="平行四边形 18"/>
            <p:cNvSpPr/>
            <p:nvPr>
              <p:custDataLst>
                <p:tags r:id="rId6"/>
              </p:custDataLst>
            </p:nvPr>
          </p:nvSpPr>
          <p:spPr>
            <a:xfrm>
              <a:off x="6645" y="2712"/>
              <a:ext cx="7529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Initialize model, mesh and space object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7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2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7" name="平行四边形 6"/>
          <p:cNvSpPr/>
          <p:nvPr/>
        </p:nvSpPr>
        <p:spPr>
          <a:xfrm>
            <a:off x="3775075" y="5760085"/>
            <a:ext cx="2112645" cy="45720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backend that can be replaced.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8" name="肘形连接符 7"/>
          <p:cNvCxnSpPr>
            <a:stCxn id="7" idx="5"/>
          </p:cNvCxnSpPr>
          <p:nvPr/>
        </p:nvCxnSpPr>
        <p:spPr>
          <a:xfrm rot="10800000">
            <a:off x="3221990" y="5791835"/>
            <a:ext cx="610235" cy="196850"/>
          </a:xfrm>
          <a:prstGeom prst="bentConnector3">
            <a:avLst>
              <a:gd name="adj1" fmla="val 46618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358005" cy="427355"/>
            <a:chOff x="5917" y="2712"/>
            <a:chExt cx="6863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6135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Setup Forms and finish assembly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3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5960" y="2381250"/>
            <a:ext cx="1079817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BilinearForm, ScalarDiffusionIntegrator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LinearForm, ScalarSourceIntegrator, ScalarNeumannBCIntegrator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BilinearForm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ScalarDiffusionIntegrator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(q=3,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method=</a:t>
            </a:r>
            <a:r>
              <a:rPr lang="en-US" altLang="zh-CN" sz="1400" b="1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’fast’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(space, batch_size=len(omega))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ScalarNeumannBCIntegrator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(pde.neumann,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ScalarSourceIntegrator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(pde.source,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tmr.send('assembly')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987040" y="5607050"/>
            <a:ext cx="3352165" cy="630555"/>
          </a:xfrm>
          <a:prstGeom prst="parallelogram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Integrator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4739005" y="5192395"/>
            <a:ext cx="3175" cy="41465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/>
        </p:nvSpPr>
        <p:spPr>
          <a:xfrm>
            <a:off x="8404225" y="3244850"/>
            <a:ext cx="3290570" cy="76327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Integral policies. Custom algorithms can be added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9" name="肘形连接符 8"/>
          <p:cNvCxnSpPr>
            <a:stCxn id="7" idx="5"/>
          </p:cNvCxnSpPr>
          <p:nvPr/>
        </p:nvCxnSpPr>
        <p:spPr>
          <a:xfrm rot="10800000" flipV="1">
            <a:off x="7188200" y="3626485"/>
            <a:ext cx="1311275" cy="323850"/>
          </a:xfrm>
          <a:prstGeom prst="bentConnector3">
            <a:avLst>
              <a:gd name="adj1" fmla="val 37336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6691630" y="5616575"/>
            <a:ext cx="2772410" cy="491490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batched computation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V="1">
            <a:off x="8139430" y="5204460"/>
            <a:ext cx="1905" cy="41211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150360" cy="427355"/>
            <a:chOff x="5917" y="2712"/>
            <a:chExt cx="6536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5808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Solve the linear system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4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5960" y="2422525"/>
            <a:ext cx="5400040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fealpy.solver 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uh =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(A, F, 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batch_first=True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tmr.send('solve')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695960" y="3843655"/>
          <a:ext cx="67354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30"/>
                <a:gridCol w="471805"/>
                <a:gridCol w="1299210"/>
                <a:gridCol w="1299845"/>
                <a:gridCol w="1299845"/>
                <a:gridCol w="1299210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L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4,913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54.13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65.62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156.87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21.92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71.43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50.83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238.84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41.91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35,937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65.38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87.66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268.42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95.27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1.86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411.42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274,625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146.98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189.14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9.54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3.93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274.17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244.80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21.69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6.66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653655" y="4723765"/>
            <a:ext cx="44329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CPU</a:t>
            </a:r>
            <a:r>
              <a:rPr lang="en-US" altLang="zh-CN">
                <a:latin typeface="+mj-lt"/>
                <a:cs typeface="+mj-lt"/>
              </a:rPr>
              <a:t>: 12th Gen Intel</a:t>
            </a:r>
            <a:r>
              <a:rPr lang="en-US" altLang="en-US">
                <a:latin typeface="+mj-lt"/>
                <a:cs typeface="+mj-lt"/>
              </a:rPr>
              <a:t>®</a:t>
            </a:r>
            <a:r>
              <a:rPr lang="en-US" altLang="zh-CN">
                <a:latin typeface="+mj-lt"/>
                <a:cs typeface="+mj-lt"/>
              </a:rPr>
              <a:t> Core</a:t>
            </a:r>
            <a:r>
              <a:rPr lang="en-US" altLang="en-US">
                <a:latin typeface="+mj-lt"/>
                <a:cs typeface="+mj-lt"/>
              </a:rPr>
              <a:t>™</a:t>
            </a:r>
            <a:r>
              <a:rPr lang="en-US" altLang="zh-CN">
                <a:latin typeface="+mj-lt"/>
                <a:cs typeface="+mj-lt"/>
              </a:rPr>
              <a:t> i7-12700</a:t>
            </a:r>
            <a:endParaRPr lang="en-US" altLang="zh-CN">
              <a:latin typeface="+mj-lt"/>
              <a:cs typeface="+mj-lt"/>
            </a:endParaRPr>
          </a:p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GPU</a:t>
            </a:r>
            <a:r>
              <a:rPr lang="en-US" altLang="zh-CN">
                <a:latin typeface="+mj-lt"/>
                <a:cs typeface="+mj-lt"/>
              </a:rPr>
              <a:t>: NVIDIA A100-SXM4-80GB</a:t>
            </a:r>
            <a:endParaRPr lang="en-US" altLang="zh-CN">
              <a:latin typeface="+mj-lt"/>
              <a:cs typeface="+mj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46345" y="2798445"/>
            <a:ext cx="3458845" cy="631825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7" name="直接箭头连接符 6"/>
          <p:cNvCxnSpPr>
            <a:stCxn id="10" idx="5"/>
          </p:cNvCxnSpPr>
          <p:nvPr/>
        </p:nvCxnSpPr>
        <p:spPr>
          <a:xfrm flipH="1">
            <a:off x="4164965" y="3114675"/>
            <a:ext cx="960120" cy="63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 Overview</a:t>
            </a:r>
            <a:endParaRPr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2121535" y="1550670"/>
            <a:ext cx="1386205" cy="608965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cs typeface="Calibri" panose="020F0502020204030204" charset="0"/>
              </a:rPr>
              <a:t>FEALPy</a:t>
            </a:r>
            <a:endParaRPr lang="en-US" altLang="zh-CN" sz="2000" b="1">
              <a:cs typeface="Calibri" panose="020F050202020403020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76655" y="2730500"/>
            <a:ext cx="3264535" cy="813435"/>
            <a:chOff x="822" y="4067"/>
            <a:chExt cx="5141" cy="1281"/>
          </a:xfrm>
        </p:grpSpPr>
        <p:sp>
          <p:nvSpPr>
            <p:cNvPr id="7" name="矩形 6"/>
            <p:cNvSpPr/>
            <p:nvPr/>
          </p:nvSpPr>
          <p:spPr>
            <a:xfrm>
              <a:off x="822" y="4067"/>
              <a:ext cx="5141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66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CPU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63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GPU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460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TPU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57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66" y="4865"/>
              <a:ext cx="489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Heterogeneous Computing Hardwares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15" name="下箭头 14"/>
          <p:cNvSpPr/>
          <p:nvPr/>
        </p:nvSpPr>
        <p:spPr>
          <a:xfrm>
            <a:off x="2520950" y="2265045"/>
            <a:ext cx="576580" cy="36004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963160" y="1448435"/>
            <a:ext cx="3841115" cy="813435"/>
            <a:chOff x="822" y="4067"/>
            <a:chExt cx="6049" cy="1281"/>
          </a:xfrm>
        </p:grpSpPr>
        <p:sp>
          <p:nvSpPr>
            <p:cNvPr id="26" name="矩形 25"/>
            <p:cNvSpPr/>
            <p:nvPr/>
          </p:nvSpPr>
          <p:spPr>
            <a:xfrm>
              <a:off x="822" y="4067"/>
              <a:ext cx="6049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66" y="4234"/>
              <a:ext cx="2026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Deep </a:t>
              </a:r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Learning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4" y="4234"/>
              <a:ext cx="2015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Intelligent Optimization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602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66" y="4865"/>
              <a:ext cx="557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Varity of Areas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33" name="右箭头 32"/>
          <p:cNvSpPr/>
          <p:nvPr/>
        </p:nvSpPr>
        <p:spPr>
          <a:xfrm>
            <a:off x="3812540" y="1621790"/>
            <a:ext cx="846455" cy="4203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1465" y="2260600"/>
            <a:ext cx="75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Adapt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701415" y="1356360"/>
            <a:ext cx="1068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Integrate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6260" y="2606040"/>
            <a:ext cx="5923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adapting to more computing hardware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merging more research areas</a:t>
            </a:r>
            <a:endParaRPr lang="en-US" altLang="zh-CN" b="1">
              <a:solidFill>
                <a:srgbClr val="FF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6260" y="3872230"/>
            <a:ext cx="5670550" cy="716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from 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fealpy.backend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backend_manager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as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.</a:t>
            </a:r>
            <a:r>
              <a:rPr lang="en-US" altLang="zh-CN" sz="1400">
                <a:solidFill>
                  <a:schemeClr val="accent5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set_backend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(</a:t>
            </a:r>
            <a:r>
              <a:rPr lang="en-US" altLang="zh-CN" sz="1400">
                <a:solidFill>
                  <a:srgbClr val="00B050"/>
                </a:solidFill>
                <a:latin typeface="Cascadia Mono" panose="020B0609020000020004" charset="0"/>
                <a:cs typeface="Cascadia Mono" panose="020B0609020000020004" charset="0"/>
              </a:rPr>
              <a:t>‘pytorch’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solidFill>
                <a:schemeClr val="tx1"/>
              </a:solidFill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9315" y="4391025"/>
            <a:ext cx="3789680" cy="1797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Easy to switch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Effects on all modules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No repeatitive implementations of algorithms and scripts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4474210" y="4492625"/>
            <a:ext cx="406400" cy="1695450"/>
          </a:xfrm>
          <a:prstGeom prst="rightBrace">
            <a:avLst>
              <a:gd name="adj1" fmla="val 62968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35880" y="5095875"/>
            <a:ext cx="5949950" cy="488950"/>
          </a:xfrm>
          <a:prstGeom prst="roundRect">
            <a:avLst>
              <a:gd name="adj" fmla="val 36883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lnSpc>
                <a:spcPct val="140000"/>
              </a:lnSpc>
              <a:buClrTx/>
              <a:buSzTx/>
              <a:buFont typeface="Calibri" panose="020F0502020204030204" charset="0"/>
              <a:buNone/>
            </a:pPr>
            <a:r>
              <a: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Greatly facilitates academic research and design verification!</a:t>
            </a:r>
            <a:endParaRPr lang="en-US" altLang="zh-CN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sym typeface="+mn-ea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</a:rPr>
              <a:t> Design</a:t>
            </a:r>
            <a:endParaRPr spc="0">
              <a:solidFill>
                <a:schemeClr val="accent1"/>
              </a:solidFill>
              <a:uFillTx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68680" y="1146175"/>
            <a:ext cx="1062609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 design at the tensor API level. No need for multiple implementations of modules.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29615" y="4745355"/>
            <a:ext cx="5104765" cy="1523365"/>
            <a:chOff x="1149" y="7383"/>
            <a:chExt cx="8039" cy="2399"/>
          </a:xfrm>
        </p:grpSpPr>
        <p:sp>
          <p:nvSpPr>
            <p:cNvPr id="6" name="平行四边形 5"/>
            <p:cNvSpPr/>
            <p:nvPr>
              <p:custDataLst>
                <p:tags r:id="rId1"/>
              </p:custDataLst>
            </p:nvPr>
          </p:nvSpPr>
          <p:spPr>
            <a:xfrm>
              <a:off x="1369" y="8224"/>
              <a:ext cx="7580" cy="808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NumPy, </a:t>
              </a:r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PyTorch, JAX, Mindspore, PaddlePaddle</a:t>
              </a:r>
              <a:endPara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3044" y="7522"/>
              <a:ext cx="4229" cy="62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BackendManager </a:t>
              </a:r>
              <a:r>
                <a:rPr lang="en-US" altLang="zh-CN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Object</a:t>
              </a:r>
              <a:endPara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9" y="7383"/>
              <a:ext cx="8039" cy="2399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68" y="9113"/>
              <a:ext cx="758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Provide standard tensor API on the underlying layer</a:t>
              </a:r>
              <a:endParaRPr 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6" name="云形 15"/>
          <p:cNvSpPr/>
          <p:nvPr/>
        </p:nvSpPr>
        <p:spPr>
          <a:xfrm>
            <a:off x="1416050" y="259588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云形 16"/>
          <p:cNvSpPr/>
          <p:nvPr/>
        </p:nvSpPr>
        <p:spPr>
          <a:xfrm>
            <a:off x="2861310" y="2265680"/>
            <a:ext cx="1602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Spaces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1825625" y="182626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2964815" y="4167505"/>
            <a:ext cx="634365" cy="520700"/>
          </a:xfrm>
          <a:prstGeom prst="up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0250" y="3237230"/>
            <a:ext cx="5104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>
                <a:cs typeface="Calibri" panose="020F0502020204030204" charset="0"/>
              </a:rPr>
              <a:t>Multi-backends </a:t>
            </a:r>
            <a:r>
              <a:rPr lang="en-US">
                <a:cs typeface="Calibri" panose="020F0502020204030204" charset="0"/>
              </a:rPr>
              <a:t>on API level, for example: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a = bm.arange(120).reshape(12, 10)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76800" y="2255520"/>
            <a:ext cx="805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cs typeface="Calibri" panose="020F0502020204030204" charset="0"/>
              </a:rPr>
              <a:t>×</a:t>
            </a:r>
            <a:r>
              <a:rPr lang="en-US" altLang="zh-CN" sz="2800">
                <a:cs typeface="Calibri" panose="020F0502020204030204" charset="0"/>
              </a:rPr>
              <a:t>1</a:t>
            </a:r>
            <a:endParaRPr lang="en-US" altLang="zh-CN" sz="2800">
              <a:cs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00" y="1687830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Inspired by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Tensorly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84545" y="4660265"/>
            <a:ext cx="630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Current API of FEALPy: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Python array API standard v2023.12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096000" y="5028565"/>
            <a:ext cx="5321935" cy="1224280"/>
          </a:xfrm>
          <a:prstGeom prst="roundRect">
            <a:avLst>
              <a:gd name="adj" fmla="val 27220"/>
            </a:avLst>
          </a:prstGeom>
          <a:solidFill>
            <a:schemeClr val="bg2">
              <a:lumMod val="9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upper-layer module decouples the backend system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Adding a backend or adding an algorithm does not affect each other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6268720"/>
            <a:ext cx="6019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Tensorly    https://github.com/tensorly/tensorly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back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48510"/>
            <a:ext cx="5324475" cy="2554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9315" y="1674495"/>
            <a:ext cx="52260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UniformMesh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IntervalMesh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EdgeMesh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TriangleMesh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QuadrangleMesh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PolygonMesh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TetrahedronMesh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HexahedronMesh</a:t>
            </a:r>
            <a:endParaRPr lang="en-US" altLang="zh-CN" sz="2000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LagrangeTriangleMesh</a:t>
            </a:r>
            <a:endParaRPr lang="en-US" altLang="zh-CN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  <a:sym typeface="+mn-ea"/>
              </a:rPr>
              <a:t>LagrangeQuadrangleMesh</a:t>
            </a:r>
            <a:endParaRPr lang="en-US" altLang="zh-CN" b="1">
              <a:cs typeface="Calibri" panose="020F0502020204030204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structure and algorithm based on array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3430" y="1682115"/>
            <a:ext cx="3101975" cy="2343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80" y="1675130"/>
            <a:ext cx="2660650" cy="2350135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6096000" y="4248785"/>
          <a:ext cx="473583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130"/>
                <a:gridCol w="3441700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Entities of Mesh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topology dimension 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edge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topology dimension</a:t>
                      </a:r>
                      <a:r>
                        <a:rPr lang="en-US" altLang="zh-CN"/>
                        <a:t> 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face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sub-highest dimensional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cell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highest dimensional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28" name="立方体 27"/>
          <p:cNvSpPr/>
          <p:nvPr/>
        </p:nvSpPr>
        <p:spPr>
          <a:xfrm>
            <a:off x="8879840" y="4159885"/>
            <a:ext cx="167386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StructuredMesh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0" name="立方体 29"/>
          <p:cNvSpPr/>
          <p:nvPr/>
        </p:nvSpPr>
        <p:spPr>
          <a:xfrm>
            <a:off x="7416800" y="180594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MeshDS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1" name="立方体 30"/>
          <p:cNvSpPr/>
          <p:nvPr/>
        </p:nvSpPr>
        <p:spPr>
          <a:xfrm>
            <a:off x="7416800" y="252222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2" name="立方体 31"/>
          <p:cNvSpPr/>
          <p:nvPr/>
        </p:nvSpPr>
        <p:spPr>
          <a:xfrm>
            <a:off x="7118985" y="3256280"/>
            <a:ext cx="2030095" cy="455930"/>
          </a:xfrm>
          <a:prstGeom prst="cube">
            <a:avLst>
              <a:gd name="adj" fmla="val 2590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HomogeneousMesh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3" name="立方体 32"/>
          <p:cNvSpPr/>
          <p:nvPr/>
        </p:nvSpPr>
        <p:spPr>
          <a:xfrm>
            <a:off x="5488940" y="4159885"/>
            <a:ext cx="163004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SimplexMesh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4" name="立方体 33"/>
          <p:cNvSpPr/>
          <p:nvPr/>
        </p:nvSpPr>
        <p:spPr>
          <a:xfrm>
            <a:off x="7270750" y="4159885"/>
            <a:ext cx="145732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9" name="直接箭头连接符 28"/>
          <p:cNvCxnSpPr>
            <a:stCxn id="30" idx="3"/>
            <a:endCxn id="31" idx="1"/>
          </p:cNvCxnSpPr>
          <p:nvPr/>
        </p:nvCxnSpPr>
        <p:spPr>
          <a:xfrm>
            <a:off x="8077200" y="2313940"/>
            <a:ext cx="0" cy="33528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1" idx="3"/>
            <a:endCxn id="32" idx="1"/>
          </p:cNvCxnSpPr>
          <p:nvPr/>
        </p:nvCxnSpPr>
        <p:spPr>
          <a:xfrm flipH="1">
            <a:off x="8075295" y="3030220"/>
            <a:ext cx="1905" cy="34417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2" idx="3"/>
            <a:endCxn id="33" idx="1"/>
          </p:cNvCxnSpPr>
          <p:nvPr/>
        </p:nvCxnSpPr>
        <p:spPr>
          <a:xfrm flipH="1">
            <a:off x="6240780" y="3712210"/>
            <a:ext cx="183451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2" idx="3"/>
            <a:endCxn id="34" idx="1"/>
          </p:cNvCxnSpPr>
          <p:nvPr/>
        </p:nvCxnSpPr>
        <p:spPr>
          <a:xfrm flipH="1">
            <a:off x="7936230" y="3712210"/>
            <a:ext cx="13906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3"/>
            <a:endCxn id="28" idx="1"/>
          </p:cNvCxnSpPr>
          <p:nvPr/>
        </p:nvCxnSpPr>
        <p:spPr>
          <a:xfrm>
            <a:off x="8075295" y="3712210"/>
            <a:ext cx="157797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流程图: 终止 42"/>
          <p:cNvSpPr/>
          <p:nvPr/>
        </p:nvSpPr>
        <p:spPr>
          <a:xfrm>
            <a:off x="5527675" y="496887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4" name="流程图: 终止 43"/>
          <p:cNvSpPr/>
          <p:nvPr/>
        </p:nvSpPr>
        <p:spPr>
          <a:xfrm>
            <a:off x="7228205" y="4665980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5" name="流程图: 终止 44"/>
          <p:cNvSpPr/>
          <p:nvPr/>
        </p:nvSpPr>
        <p:spPr>
          <a:xfrm>
            <a:off x="5527675" y="5269865"/>
            <a:ext cx="141605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Tetrahedron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6" name="流程图: 终止 45"/>
          <p:cNvSpPr/>
          <p:nvPr/>
        </p:nvSpPr>
        <p:spPr>
          <a:xfrm>
            <a:off x="7228205" y="4968875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Hexahedron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7" name="流程图: 终止 46"/>
          <p:cNvSpPr/>
          <p:nvPr/>
        </p:nvSpPr>
        <p:spPr>
          <a:xfrm>
            <a:off x="8931910" y="4665980"/>
            <a:ext cx="1419860" cy="3238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Uniform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8" name="流程图: 终止 47"/>
          <p:cNvSpPr/>
          <p:nvPr/>
        </p:nvSpPr>
        <p:spPr>
          <a:xfrm>
            <a:off x="9342120" y="3333115"/>
            <a:ext cx="1379220" cy="272415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Polygon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49" name="直接箭头连接符 48"/>
          <p:cNvCxnSpPr>
            <a:stCxn id="31" idx="4"/>
            <a:endCxn id="48" idx="0"/>
          </p:cNvCxnSpPr>
          <p:nvPr/>
        </p:nvCxnSpPr>
        <p:spPr>
          <a:xfrm>
            <a:off x="8737600" y="2839720"/>
            <a:ext cx="1294130" cy="49339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0579100" y="4214495"/>
            <a:ext cx="1620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Shape functions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8894445" y="5767705"/>
            <a:ext cx="2270760" cy="600710"/>
          </a:xfrm>
          <a:prstGeom prst="roundRect">
            <a:avLst>
              <a:gd name="adj" fmla="val 28329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Significantly improve scalability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8" name="流程图: 终止 57"/>
          <p:cNvSpPr/>
          <p:nvPr/>
        </p:nvSpPr>
        <p:spPr>
          <a:xfrm>
            <a:off x="5527675" y="466788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Edge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345295" y="1880870"/>
            <a:ext cx="2653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Topological relationships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44660" y="2570480"/>
            <a:ext cx="2654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Geometry information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000" y="12293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Refactor the mesh module</a:t>
            </a:r>
            <a:endParaRPr lang="en-US" altLang="zh-CN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Data structure and algorithm based on array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68680" y="5426075"/>
            <a:ext cx="414655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Completely object-oriented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Pursuing maximum code reuse!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流程图: 终止 3"/>
          <p:cNvSpPr/>
          <p:nvPr/>
        </p:nvSpPr>
        <p:spPr>
          <a:xfrm>
            <a:off x="5527675" y="5570855"/>
            <a:ext cx="1421130" cy="4533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流程图: 终止 4"/>
          <p:cNvSpPr/>
          <p:nvPr/>
        </p:nvSpPr>
        <p:spPr>
          <a:xfrm>
            <a:off x="7228205" y="5269865"/>
            <a:ext cx="1420495" cy="45466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890" y="1900555"/>
            <a:ext cx="3326765" cy="3247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798830" y="866775"/>
            <a:ext cx="3353435" cy="1059815"/>
          </a:xfrm>
        </p:spPr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Contents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2"/>
            </p:custDataLst>
          </p:nvPr>
        </p:nvCxnSpPr>
        <p:spPr>
          <a:xfrm>
            <a:off x="159448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3"/>
            </p:custDataLst>
          </p:nvPr>
        </p:nvCxnSpPr>
        <p:spPr>
          <a:xfrm>
            <a:off x="159448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序号"/>
          <p:cNvSpPr txBox="1"/>
          <p:nvPr>
            <p:custDataLst>
              <p:tags r:id="rId4"/>
            </p:custDataLst>
          </p:nvPr>
        </p:nvSpPr>
        <p:spPr>
          <a:xfrm>
            <a:off x="159448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01.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68" name="标题"/>
          <p:cNvSpPr txBox="1"/>
          <p:nvPr>
            <p:custDataLst>
              <p:tags r:id="rId5"/>
            </p:custDataLst>
          </p:nvPr>
        </p:nvSpPr>
        <p:spPr>
          <a:xfrm>
            <a:off x="159448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Backgroung and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Motivation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7" name="直接连接符 126"/>
          <p:cNvCxnSpPr/>
          <p:nvPr>
            <p:custDataLst>
              <p:tags r:id="rId6"/>
            </p:custDataLst>
          </p:nvPr>
        </p:nvCxnSpPr>
        <p:spPr>
          <a:xfrm>
            <a:off x="512000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7"/>
            </p:custDataLst>
          </p:nvPr>
        </p:nvCxnSpPr>
        <p:spPr>
          <a:xfrm>
            <a:off x="512000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序号"/>
          <p:cNvSpPr txBox="1"/>
          <p:nvPr>
            <p:custDataLst>
              <p:tags r:id="rId8"/>
            </p:custDataLst>
          </p:nvPr>
        </p:nvSpPr>
        <p:spPr>
          <a:xfrm>
            <a:off x="512000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02.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1" name="标题"/>
          <p:cNvSpPr txBox="1"/>
          <p:nvPr>
            <p:custDataLst>
              <p:tags r:id="rId9"/>
            </p:custDataLst>
          </p:nvPr>
        </p:nvSpPr>
        <p:spPr>
          <a:xfrm>
            <a:off x="512000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FELAPy Positioning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34" name="直接连接符 133"/>
          <p:cNvCxnSpPr/>
          <p:nvPr>
            <p:custDataLst>
              <p:tags r:id="rId10"/>
            </p:custDataLst>
          </p:nvPr>
        </p:nvCxnSpPr>
        <p:spPr>
          <a:xfrm>
            <a:off x="864552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11"/>
            </p:custDataLst>
          </p:nvPr>
        </p:nvCxnSpPr>
        <p:spPr>
          <a:xfrm>
            <a:off x="864552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序号"/>
          <p:cNvSpPr txBox="1"/>
          <p:nvPr>
            <p:custDataLst>
              <p:tags r:id="rId12"/>
            </p:custDataLst>
          </p:nvPr>
        </p:nvSpPr>
        <p:spPr>
          <a:xfrm>
            <a:off x="864552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03.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8" name="标题"/>
          <p:cNvSpPr txBox="1"/>
          <p:nvPr>
            <p:custDataLst>
              <p:tags r:id="rId13"/>
            </p:custDataLst>
          </p:nvPr>
        </p:nvSpPr>
        <p:spPr>
          <a:xfrm>
            <a:off x="864552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Development</a:t>
            </a:r>
            <a:endParaRPr lang="en-US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Progress</a:t>
            </a:r>
            <a:endParaRPr lang="en-US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0" name="直接连接符 119"/>
          <p:cNvCxnSpPr/>
          <p:nvPr>
            <p:custDataLst>
              <p:tags r:id="rId14"/>
            </p:custDataLst>
          </p:nvPr>
        </p:nvCxnSpPr>
        <p:spPr>
          <a:xfrm>
            <a:off x="3357245" y="4844415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15"/>
            </p:custDataLst>
          </p:nvPr>
        </p:nvCxnSpPr>
        <p:spPr>
          <a:xfrm>
            <a:off x="3357245" y="4844415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序号"/>
          <p:cNvSpPr txBox="1"/>
          <p:nvPr>
            <p:custDataLst>
              <p:tags r:id="rId16"/>
            </p:custDataLst>
          </p:nvPr>
        </p:nvSpPr>
        <p:spPr>
          <a:xfrm>
            <a:off x="3357245" y="4361180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04.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24" name="标题"/>
          <p:cNvSpPr txBox="1"/>
          <p:nvPr>
            <p:custDataLst>
              <p:tags r:id="rId17"/>
            </p:custDataLst>
          </p:nvPr>
        </p:nvSpPr>
        <p:spPr>
          <a:xfrm>
            <a:off x="3357245" y="5003165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Applications</a:t>
            </a:r>
            <a:endParaRPr lang="en-US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41" name="直接连接符 140"/>
          <p:cNvCxnSpPr/>
          <p:nvPr>
            <p:custDataLst>
              <p:tags r:id="rId18"/>
            </p:custDataLst>
          </p:nvPr>
        </p:nvCxnSpPr>
        <p:spPr>
          <a:xfrm>
            <a:off x="6882765" y="484378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19"/>
            </p:custDataLst>
          </p:nvPr>
        </p:nvCxnSpPr>
        <p:spPr>
          <a:xfrm>
            <a:off x="6882765" y="484378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序号"/>
          <p:cNvSpPr txBox="1"/>
          <p:nvPr>
            <p:custDataLst>
              <p:tags r:id="rId20"/>
            </p:custDataLst>
          </p:nvPr>
        </p:nvSpPr>
        <p:spPr>
          <a:xfrm>
            <a:off x="6882765" y="436054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05.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45" name="标题"/>
          <p:cNvSpPr txBox="1"/>
          <p:nvPr>
            <p:custDataLst>
              <p:tags r:id="rId21"/>
            </p:custDataLst>
          </p:nvPr>
        </p:nvSpPr>
        <p:spPr>
          <a:xfrm>
            <a:off x="6882765" y="500253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Thanks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3.5 The FunctionSpace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lnSpc>
                    <a:spcPct val="150000"/>
                  </a:lnSpc>
                  <a:buFont typeface="Calibri" panose="020F0502020204030204" charset="0"/>
                  <a:buNone/>
                </a:pPr>
                <a:r>
                  <a:rPr lang="en-US" b="1">
                    <a:cs typeface="Calibri" panose="020F0502020204030204" charset="0"/>
                  </a:rPr>
                  <a:t>Elements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Lagrange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Bernstein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Hu-Zhang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Raviart-Thomas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Brezzi-Douglas-Marini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First Nedelec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Second Nedelec</a:t>
                </a:r>
                <a:endParaRPr lang="en-US">
                  <a:cs typeface="Calibri" panose="020F0502020204030204" charset="0"/>
                  <a:sym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>
                    <a:cs typeface="Calibri" panose="020F0502020204030204" charset="0"/>
                  </a:rPr>
                  <a:t> conforming</a:t>
                </a:r>
                <a:endParaRPr 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 multiple spaces with unified interfaces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4695190" y="2263775"/>
            <a:ext cx="205041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FunctionSpace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6821805" y="917575"/>
            <a:ext cx="339725" cy="3206750"/>
          </a:xfrm>
          <a:prstGeom prst="leftBrace">
            <a:avLst>
              <a:gd name="adj1" fmla="val 74953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8365" y="803910"/>
            <a:ext cx="4241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Value of basis function</a:t>
            </a:r>
            <a:r>
              <a:rPr lang="en-US" altLang="zh-CN" sz="1600">
                <a:cs typeface="Calibri" panose="020F0502020204030204" charset="0"/>
                <a:sym typeface="+mn-ea"/>
              </a:rPr>
              <a:t>	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Gradient of basis function	grad_basis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H</a:t>
            </a:r>
            <a:r>
              <a:rPr lang="en-US" altLang="zh-CN" sz="1600">
                <a:cs typeface="Calibri" panose="020F0502020204030204" charset="0"/>
                <a:sym typeface="+mn-ea"/>
              </a:rPr>
              <a:t>essian of basis function	hess_basis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 of DoFs</a:t>
            </a:r>
            <a:endParaRPr lang="zh-CN" altLang="en-US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number_of_local_dofs</a:t>
            </a:r>
            <a:endParaRPr lang="en-US" altLang="zh-CN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number_of_global_dofs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Cell-Global DoFs		cell_to_dof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Face-Global DoFs</a:t>
            </a:r>
            <a:r>
              <a:rPr lang="en-US" altLang="zh-CN" sz="1600">
                <a:cs typeface="Calibri" panose="020F0502020204030204" charset="0"/>
              </a:rPr>
              <a:t>	face_to_dof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...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73575" y="5450205"/>
            <a:ext cx="700532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Function spaces can be expanded and developed based on this standard!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4473575" y="4317365"/>
            <a:ext cx="249364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TensorFunctionSpace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10" name="直接箭头连接符 9"/>
          <p:cNvCxnSpPr>
            <a:stCxn id="4" idx="3"/>
            <a:endCxn id="9" idx="1"/>
          </p:cNvCxnSpPr>
          <p:nvPr/>
        </p:nvCxnSpPr>
        <p:spPr>
          <a:xfrm>
            <a:off x="5644515" y="2873375"/>
            <a:ext cx="0" cy="15963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162165" y="4281805"/>
            <a:ext cx="4316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Supports constructing tensor function spaces of arbitrary shapes from known scalar function spaces.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3.6 The FEM module: Overview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997585" y="3799205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Integrator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997585" y="4919980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Form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1845" y="1588770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Quadrature on mesh entity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1845" y="2152015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Global stiffness matrix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97585" y="2106295"/>
            <a:ext cx="713740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cs typeface="Calibri" panose="020F0502020204030204" charset="0"/>
              </a:rPr>
              <a:t>FEM</a:t>
            </a:r>
            <a:endParaRPr lang="en-US" altLang="zh-CN" b="1">
              <a:cs typeface="Calibri" panose="020F0502020204030204" charset="0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1800860" y="1588770"/>
            <a:ext cx="171450" cy="1494790"/>
          </a:xfrm>
          <a:prstGeom prst="leftBrace">
            <a:avLst>
              <a:gd name="adj1" fmla="val 100000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3343275" y="46189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BilinearForm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4" name="流程图: 终止 23"/>
          <p:cNvSpPr/>
          <p:nvPr/>
        </p:nvSpPr>
        <p:spPr>
          <a:xfrm>
            <a:off x="3343275" y="5107940"/>
            <a:ext cx="1483995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5" name="流程图: 终止 24"/>
          <p:cNvSpPr/>
          <p:nvPr/>
        </p:nvSpPr>
        <p:spPr>
          <a:xfrm>
            <a:off x="3343275" y="55968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NonlinearForm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6" name="直接箭头连接符 25"/>
          <p:cNvCxnSpPr>
            <a:stCxn id="5" idx="4"/>
            <a:endCxn id="23" idx="1"/>
          </p:cNvCxnSpPr>
          <p:nvPr/>
        </p:nvCxnSpPr>
        <p:spPr>
          <a:xfrm flipV="1">
            <a:off x="2433320" y="4799965"/>
            <a:ext cx="909955" cy="50101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4"/>
            <a:endCxn id="24" idx="1"/>
          </p:cNvCxnSpPr>
          <p:nvPr/>
        </p:nvCxnSpPr>
        <p:spPr>
          <a:xfrm flipV="1">
            <a:off x="2433320" y="5288915"/>
            <a:ext cx="909955" cy="1206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" idx="4"/>
            <a:endCxn id="25" idx="1"/>
          </p:cNvCxnSpPr>
          <p:nvPr/>
        </p:nvCxnSpPr>
        <p:spPr>
          <a:xfrm>
            <a:off x="2433320" y="5300980"/>
            <a:ext cx="909955" cy="47688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流程图: 终止 28"/>
          <p:cNvSpPr/>
          <p:nvPr/>
        </p:nvSpPr>
        <p:spPr>
          <a:xfrm>
            <a:off x="3061335" y="3930015"/>
            <a:ext cx="1765300" cy="494665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Integration items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30" name="直接箭头连接符 29"/>
          <p:cNvCxnSpPr>
            <a:stCxn id="4" idx="4"/>
            <a:endCxn id="29" idx="1"/>
          </p:cNvCxnSpPr>
          <p:nvPr/>
        </p:nvCxnSpPr>
        <p:spPr>
          <a:xfrm flipV="1">
            <a:off x="2433320" y="4177665"/>
            <a:ext cx="628015" cy="254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844540" y="1435735"/>
            <a:ext cx="59137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BilinearForm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ScalarDiffusionIntegrator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integrator for cell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D = ScalarDiffusionIntegrator(q=3,method='fast')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bilinearform for stiffness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add integrator(s)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bform.add_integrator(D)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</a:t>
            </a:r>
            <a:endParaRPr lang="zh-CN" altLang="en-US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2480" y="271526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Dirichlet boundary condition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1314450" y="1311910"/>
            <a:ext cx="5748655" cy="2509520"/>
            <a:chOff x="1371" y="1428"/>
            <a:chExt cx="90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1371" y="142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 anchorCtr="0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Integrator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71" y="2099"/>
              <a:ext cx="90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@variantmethod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assembly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calculate cell matrix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to_global_dof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local-global DoF relationship</a:t>
              </a:r>
              <a:endPara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14450" y="4062730"/>
            <a:ext cx="5748655" cy="2252980"/>
            <a:chOff x="1371" y="5548"/>
            <a:chExt cx="9053" cy="3548"/>
          </a:xfrm>
        </p:grpSpPr>
        <p:sp>
          <p:nvSpPr>
            <p:cNvPr id="13" name="同侧圆角矩形 12"/>
            <p:cNvSpPr/>
            <p:nvPr/>
          </p:nvSpPr>
          <p:spPr>
            <a:xfrm>
              <a:off x="1371" y="554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Integration Strategy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71" y="6248"/>
              <a:ext cx="9053" cy="2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variantmethod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</a:t>
              </a:r>
              <a:r>
                <a:rPr lang="en-US" altLang="zh-CN" sz="1600">
                  <a:solidFill>
                    <a:schemeClr val="accent5"/>
                  </a:solidFill>
                  <a:latin typeface="Cascadia Mono" panose="020B0609020000020004" charset="0"/>
                  <a:cs typeface="Cascadia Mono" panose="020B0609020000020004" charset="0"/>
                </a:rPr>
                <a:t>‘name-of-method’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assembly(space,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calculate cell matrix</a:t>
              </a:r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262495" y="1533525"/>
            <a:ext cx="423291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User-defined integrator</a:t>
            </a:r>
            <a:r>
              <a:rPr lang="en-US" altLang="zh-CN">
                <a:cs typeface="Calibri" panose="020F0502020204030204" charset="0"/>
              </a:rPr>
              <a:t>: Extension to more PDE types, or more types of finite element methods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2495" y="4045585"/>
            <a:ext cx="4656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Custom integration strategies</a:t>
            </a:r>
            <a:r>
              <a:rPr lang="en-US" altLang="zh-CN">
                <a:cs typeface="Calibri" panose="020F0502020204030204" charset="0"/>
              </a:rPr>
              <a:t>: Verify new algorithms quickly and easily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869315" y="1329690"/>
            <a:ext cx="5685155" cy="2509520"/>
            <a:chOff x="670" y="1428"/>
            <a:chExt cx="89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670" y="1428"/>
              <a:ext cx="89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Batched assembly &amp; solve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0" y="2099"/>
              <a:ext cx="89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 = 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ScalarNeumannBCIntegrator(pde.neumann,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  <a:sym typeface="+mn-ea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 = ScalarSourceIntegrator(pde.source,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 = LinearForm(space,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batch_size=10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lform.add_integrator(N)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lform.add_integrator(S)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 = lform.assembly()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9315" y="4043045"/>
            <a:ext cx="5684520" cy="2085975"/>
            <a:chOff x="670" y="5811"/>
            <a:chExt cx="8952" cy="3285"/>
          </a:xfrm>
        </p:grpSpPr>
        <p:sp>
          <p:nvSpPr>
            <p:cNvPr id="13" name="同侧圆角矩形 12"/>
            <p:cNvSpPr/>
            <p:nvPr/>
          </p:nvSpPr>
          <p:spPr>
            <a:xfrm>
              <a:off x="670" y="5811"/>
              <a:ext cx="8952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Automatic Differentiation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0" y="6511"/>
              <a:ext cx="8952" cy="2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from fealpy.fem import NonlinearForm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nform = </a:t>
              </a:r>
              <a:r>
                <a:rPr lang="en-US" altLang="zh-CN" sz="16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NonlinearForm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073265" y="1866900"/>
            <a:ext cx="1428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Multiple coef or source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85755" y="1866900"/>
            <a:ext cx="1174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 of solutions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8491855" y="2014855"/>
            <a:ext cx="1993900" cy="1270"/>
          </a:xfrm>
          <a:prstGeom prst="straightConnector1">
            <a:avLst/>
          </a:prstGeom>
          <a:ln w="38100" cmpd="sng"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582660" y="1542415"/>
            <a:ext cx="182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 Parallel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507730" y="2300605"/>
            <a:ext cx="1978025" cy="0"/>
          </a:xfrm>
          <a:prstGeom prst="straightConnector1">
            <a:avLst/>
          </a:prstGeom>
          <a:ln w="38100" cmpd="sng">
            <a:headEnd type="arrow" w="med" len="med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507730" y="2379345"/>
            <a:ext cx="1973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 Propagation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73265" y="296862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*Batch solving for multiple coefficients is still under development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3265" y="4359275"/>
            <a:ext cx="4965700" cy="1276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User-selectable automatic Jacobi generation</a:t>
            </a:r>
            <a:endParaRPr lang="en-US" altLang="zh-CN">
              <a:cs typeface="Calibri" panose="020F0502020204030204" charset="0"/>
            </a:endParaRPr>
          </a:p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Say goodbye to the hassle of manually calculating Jacobi matrices for nonlinear problems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3265" y="5822315"/>
            <a:ext cx="4587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*Only available on backends with automatic differentiation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Taylor-Hood element for Navier-Stokes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3.7 More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9315" y="1715135"/>
            <a:ext cx="495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Navier-Stokes equations for incompressible Newtonian fluids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2352675"/>
            <a:ext cx="5426710" cy="14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cs typeface="Calibri" panose="020F0502020204030204" charset="0"/>
                  </a:rPr>
                  <a:t>Where</a:t>
                </a:r>
                <a:endParaRPr lang="zh-CN" altLang="en-US">
                  <a:cs typeface="Calibri" panose="020F0502020204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latin typeface="Calibri" panose="020F0502020204030204" charset="0"/>
                    <a:cs typeface="Calibri" panose="020F0502020204030204" charset="0"/>
                  </a:rPr>
                  <a:t>Fluid dynamic viscosity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ν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001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Left boundary inflow speed</a:t>
                </a:r>
                <a:endParaRPr lang="en-US" altLang="zh-CN">
                  <a:cs typeface="Calibri" panose="020F0502020204030204" charset="0"/>
                </a:endParaRPr>
              </a:p>
              <a:p>
                <a:pPr indent="0" algn="ctr">
                  <a:buFont typeface="Calibri" panose="020F0502020204030204" charset="0"/>
                  <a:buNone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𝐮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, 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)=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41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e>
                    </m:d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69315" y="5254625"/>
            <a:ext cx="525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Calibri" panose="020F0502020204030204" charset="0"/>
              <a:buNone/>
            </a:pPr>
            <a:r>
              <a:rPr lang="en-US" b="1">
                <a:cs typeface="Calibri" panose="020F0502020204030204" charset="0"/>
              </a:rPr>
              <a:t>Devices</a:t>
            </a:r>
            <a:endParaRPr lang="en-US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CPU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Intel</a:t>
            </a:r>
            <a:r>
              <a:rPr lang="en-US" altLang="en-US">
                <a:cs typeface="Calibri" panose="020F0502020204030204" charset="0"/>
              </a:rPr>
              <a:t>®</a:t>
            </a:r>
            <a:r>
              <a:rPr lang="en-US" altLang="zh-CN">
                <a:cs typeface="Calibri" panose="020F0502020204030204" charset="0"/>
              </a:rPr>
              <a:t> Core</a:t>
            </a:r>
            <a:r>
              <a:rPr lang="en-US" altLang="en-US">
                <a:cs typeface="Calibri" panose="020F0502020204030204" charset="0"/>
              </a:rPr>
              <a:t>™</a:t>
            </a:r>
            <a:r>
              <a:rPr lang="en-US" altLang="zh-CN">
                <a:cs typeface="Calibri" panose="020F0502020204030204" charset="0"/>
              </a:rPr>
              <a:t> i7-8750H </a:t>
            </a:r>
            <a:r>
              <a:rPr lang="en-US" altLang="en-US">
                <a:cs typeface="Calibri" panose="020F0502020204030204" charset="0"/>
              </a:rPr>
              <a:t>×</a:t>
            </a:r>
            <a:r>
              <a:rPr lang="en-US" altLang="zh-CN">
                <a:cs typeface="Calibri" panose="020F0502020204030204" charset="0"/>
              </a:rPr>
              <a:t> 12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GPU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NVIDIA GeForce GTX 1050 Ti with Max-Q Design</a:t>
            </a:r>
            <a:endParaRPr lang="zh-CN" altLang="en-US">
              <a:cs typeface="Calibri" panose="020F050202020403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70" y="1301750"/>
            <a:ext cx="5118735" cy="1616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The circular hole is not in a vertically symmetrical position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>
                    <a:cs typeface="Calibri" panose="020F0502020204030204" charset="0"/>
                  </a:rPr>
                  <a:t> Taylor-Hood</a:t>
                </a:r>
                <a:endParaRPr lang="zh-CN" alt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片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720" y="4709795"/>
            <a:ext cx="4845050" cy="16306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Autofit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Adaptive phase-field finite element simulation of brittle fracture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3.7 More Examples</a:t>
            </a:r>
            <a:endParaRPr lang="en-US" altLang="zh-CN" spc="0">
              <a:uFillTx/>
              <a:latin typeface="Calibri" panose="020F05020202040302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0" y="4264660"/>
            <a:ext cx="2266315" cy="170053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0" y="890905"/>
            <a:ext cx="4412615" cy="3378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71855" y="1981835"/>
          <a:ext cx="1452245" cy="62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3" imgW="1016000" imgH="431800" progId="Equation.DSMT4">
                  <p:embed/>
                </p:oleObj>
              </mc:Choice>
              <mc:Fallback>
                <p:oleObj name="Equation" r:id="rId3" imgW="1016000" imgH="4318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855" y="1981835"/>
                        <a:ext cx="1452245" cy="62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连接符 13"/>
          <p:cNvCxnSpPr/>
          <p:nvPr/>
        </p:nvCxnSpPr>
        <p:spPr>
          <a:xfrm flipH="1">
            <a:off x="6288768" y="1707486"/>
            <a:ext cx="6350" cy="46164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015" y="1707515"/>
            <a:ext cx="2316480" cy="2302510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329690" y="3693160"/>
          <a:ext cx="1062355" cy="28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Equation" r:id="rId6" imgW="901700" imgH="241300" progId="Equation.DSMT4">
                  <p:embed/>
                </p:oleObj>
              </mc:Choice>
              <mc:Fallback>
                <p:oleObj name="Equation" r:id="rId6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9690" y="3693160"/>
                        <a:ext cx="1062355" cy="286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869315" y="2801620"/>
            <a:ext cx="2124710" cy="120904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</a:rPr>
              <a:t>The first 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</a:endParaRPr>
          </a:p>
          <a:p>
            <a:pPr>
              <a:lnSpc>
                <a:spcPct val="125000"/>
              </a:lnSpc>
            </a:pPr>
            <a:endParaRPr 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  <a:sym typeface="+mn-ea"/>
              </a:rPr>
              <a:t>The next 25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329690" y="3136265"/>
          <a:ext cx="1167765" cy="31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Equation" r:id="rId8" imgW="901700" imgH="241300" progId="Equation.DSMT4">
                  <p:embed/>
                </p:oleObj>
              </mc:Choice>
              <mc:Fallback>
                <p:oleObj name="Equation" r:id="rId8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9690" y="3136265"/>
                        <a:ext cx="1167765" cy="31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315" y="3989705"/>
            <a:ext cx="2530475" cy="18986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69315" y="5930265"/>
            <a:ext cx="2530475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Displacement loading process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33470" y="5503545"/>
            <a:ext cx="2124710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Initial Mesh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205" y="4264660"/>
            <a:ext cx="2319655" cy="1700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4205" y="5965190"/>
            <a:ext cx="4588510" cy="6299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Energy changes</a:t>
            </a:r>
            <a:endParaRPr 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mfront (left) </a:t>
            </a:r>
            <a:r>
              <a:rPr 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and FEALPy (right)</a:t>
            </a:r>
            <a:endParaRPr lang="zh-CN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l="22203" t="11514" r="21991" b="13177"/>
          <a:stretch>
            <a:fillRect/>
          </a:stretch>
        </p:blipFill>
        <p:spPr>
          <a:xfrm>
            <a:off x="3890645" y="3840480"/>
            <a:ext cx="1610360" cy="16637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4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FEALPy Applications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PDE Inverse Problems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4.1 Explore DL+FEM models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68680" y="5874385"/>
            <a:ext cx="10625455" cy="72009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EIT: Collaboration with Ruchi Guo of Sichuan University and Yangyang Zheng (Master's Degree);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EIS: 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Collaboration with Ruchi Guo of Sichuan University and Haolun Tian (Master's Degree).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680" y="3624580"/>
            <a:ext cx="599757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Electric Impedance Tomography</a:t>
            </a:r>
            <a:r>
              <a:rPr lang="en-US" altLang="zh-CN" sz="1600">
                <a:cs typeface="Calibri" panose="020F0502020204030204" charset="0"/>
              </a:rPr>
              <a:t>: Reconstruct conductivity inclusions by surface potential and current.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Electromagnetic Inverse Scattering</a:t>
            </a:r>
            <a:r>
              <a:rPr lang="en-US" altLang="zh-CN" sz="1600">
                <a:solidFill>
                  <a:schemeClr val="tx1"/>
                </a:solidFill>
                <a:cs typeface="Calibri" panose="020F0502020204030204" charset="0"/>
              </a:rPr>
              <a:t>: Reconstruct inclusions by scattering waves received.</a:t>
            </a:r>
            <a:endParaRPr lang="zh-CN" altLang="en-US" sz="1600">
              <a:solidFill>
                <a:schemeClr val="tx1"/>
              </a:solidFill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Online batch solving is supported, and various PDE parameters can be optimized in training.</a:t>
            </a:r>
            <a:endParaRPr lang="en-US" altLang="zh-CN" sz="1600">
              <a:cs typeface="Calibri" panose="020F0502020204030204" charset="0"/>
            </a:endParaRPr>
          </a:p>
        </p:txBody>
      </p:sp>
      <p:pic>
        <p:nvPicPr>
          <p:cNvPr id="10" name="图片 9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9070" y="1249045"/>
            <a:ext cx="3662045" cy="2197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070" y="4135755"/>
            <a:ext cx="3663315" cy="10496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799070" y="3474720"/>
            <a:ext cx="36626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EIT Reconstruction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98435" y="5179060"/>
            <a:ext cx="366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IMS Reconstruction</a:t>
            </a:r>
            <a:endParaRPr lang="en-US" altLang="zh-CN" sz="1400">
              <a:cs typeface="Calibri" panose="020F0502020204030204" charset="0"/>
            </a:endParaRPr>
          </a:p>
        </p:txBody>
      </p:sp>
      <p:pic>
        <p:nvPicPr>
          <p:cNvPr id="7" name="图片 6" descr="outl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1897380"/>
            <a:ext cx="5996940" cy="1537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4.1 Explore DL+FEM models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1035" y="1165225"/>
            <a:ext cx="742696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DataPreprocessor(nn.Module):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_,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input = input.reshape(-1, 2, NNBD) # [B*CH, 2,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gd, gn = input[:, 0, :], input[:, 1, :]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vuh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.solve_from_potential(gd)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vn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.normal_derivative(vuh)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 - vn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self.vuh = vuh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gnvn.reshape(BATCH, CHANNEL, -1) # [B, 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DataFeature(nn.Module):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gnvn.reshape(-1, NNBD)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val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.solve_from_current(gnvn)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img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.value_on_nodes(val) # [B*CH,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self.img = img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img.reshape(BATCH, CHANNEL, -1) # [B, 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087995" y="5681980"/>
            <a:ext cx="3407410" cy="80772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is embedded in 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layers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图片 8" descr="图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2960" y="1107440"/>
            <a:ext cx="3052445" cy="2289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0" y="3712845"/>
            <a:ext cx="3051810" cy="15030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442325" y="521589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</a:t>
            </a:r>
            <a:r>
              <a:rPr lang="en-US" altLang="zh-CN" sz="1400">
                <a:cs typeface="Calibri" panose="020F0502020204030204" charset="0"/>
              </a:rPr>
              <a:t> (EIS)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42960" y="339725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 (EIT)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Biharmonic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>
          <a:xfrm>
            <a:off x="869315" y="523875"/>
            <a:ext cx="10626090" cy="583565"/>
          </a:xfrm>
        </p:spPr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4.2 Smooth Finite Element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00225"/>
            <a:ext cx="4084320" cy="1524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68680" y="5875655"/>
            <a:ext cx="4929505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Completed mainly by Tingyi Gao (PhD.) and Chunyu Chen (PhD.).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8180" y="4540885"/>
            <a:ext cx="5120640" cy="1061085"/>
            <a:chOff x="1068" y="7122"/>
            <a:chExt cx="8064" cy="1671"/>
          </a:xfrm>
        </p:grpSpPr>
        <p:sp>
          <p:nvSpPr>
            <p:cNvPr id="6" name="矩形 5"/>
            <p:cNvSpPr/>
            <p:nvPr/>
          </p:nvSpPr>
          <p:spPr>
            <a:xfrm>
              <a:off x="1569" y="7122"/>
              <a:ext cx="7563" cy="167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[1] </a:t>
              </a:r>
              <a:r>
                <a:rPr lang="en-US" altLang="zh-CN" sz="1400">
                  <a:solidFill>
                    <a:schemeClr val="tx1"/>
                  </a:solidFill>
                </a:rPr>
                <a:t>J. Hu, T. Lin, and Q. Wu, Found. Comput. Math.</a:t>
              </a:r>
              <a:r>
                <a:rPr lang="x-none" altLang="en-US" sz="1400">
                  <a:solidFill>
                    <a:schemeClr val="tx1"/>
                  </a:solidFill>
                </a:rPr>
                <a:t>,</a:t>
              </a:r>
              <a:r>
                <a:rPr lang="en-US" altLang="zh-CN" sz="1400">
                  <a:solidFill>
                    <a:schemeClr val="tx1"/>
                  </a:solidFill>
                </a:rPr>
                <a:t> 2024</a:t>
              </a:r>
              <a:endParaRPr lang="en-US" altLang="zh-CN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[2] L. Chen, Huang. arXiv:2111.10712, 2021</a:t>
              </a:r>
              <a:endParaRPr lang="x-none" altLang="en-US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[3] L. Chen and X. Huang Math. Comp., 2024</a:t>
              </a:r>
              <a:endParaRPr lang="x-none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同侧圆角矩形 6"/>
            <p:cNvSpPr/>
            <p:nvPr/>
          </p:nvSpPr>
          <p:spPr>
            <a:xfrm rot="16200000">
              <a:off x="483" y="7707"/>
              <a:ext cx="1670" cy="500"/>
            </a:xfrm>
            <a:prstGeom prst="round2SameRect">
              <a:avLst>
                <a:gd name="adj1" fmla="val 36507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 sz="14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Reference</a:t>
              </a:r>
              <a:endParaRPr lang="en-US" altLang="zh-CN" sz="1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69315" y="3598545"/>
            <a:ext cx="522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solidFill>
                  <a:srgbClr val="FF0000"/>
                </a:solidFill>
                <a:cs typeface="Calibri" panose="020F0502020204030204" charset="0"/>
              </a:rPr>
              <a:t>To implement the new finite element method, we only need to add new space and integrators.</a:t>
            </a:r>
            <a:endParaRPr lang="en-US" altLang="zh-CN">
              <a:solidFill>
                <a:srgbClr val="FF0000"/>
              </a:solidFill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0285" y="523875"/>
            <a:ext cx="6101715" cy="5990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select backend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6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PDE model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pde = DoubleLaplacePDE(u,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mesh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mesh = TriangleMesh.from_box([0,1,0,1], n, n,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function space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CmConformingFESpace2d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(mesh, p, 1,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isCornerNode)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 and vector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MthLaplaceIntegrator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(m=2, coef=1, q=p+4)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  <a:sym typeface="+mn-ea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 = 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ScalarSourceIntegrator(pde.source, q=p+4))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...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1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Background and Motivation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The Griewank Function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4.3 Quantum-behaved Particle Swarm Optimization (QPSO)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68170"/>
            <a:ext cx="4867910" cy="93027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095365" y="1301750"/>
          <a:ext cx="5400040" cy="353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970"/>
                <a:gridCol w="1782445"/>
                <a:gridCol w="1250315"/>
                <a:gridCol w="1210310"/>
              </a:tblGrid>
              <a:tr h="3536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Scenario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Backend (device)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Solution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Wall Time(s)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6.7468e-05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53.42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5.3369e-04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18.02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1.8553e-04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1.321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50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3.2274e-11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1.288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8.5599e-08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1.162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1.4143e-11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30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4.1315e-14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0.1340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1.9927e-13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0.4913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4.9864e-15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1.123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095365" y="4838700"/>
            <a:ext cx="5400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D: Dimension, N: Population size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95365" y="5875655"/>
            <a:ext cx="5398770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Completed mainly by Hanbin Liu (Ph.D.).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9315" y="5647055"/>
            <a:ext cx="5120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CPU</a:t>
            </a:r>
            <a:r>
              <a:rPr lang="en-US" altLang="zh-CN">
                <a:cs typeface="Calibri" panose="020F0502020204030204" charset="0"/>
              </a:rPr>
              <a:t>: Intel(R) Core(TM) i7-11800H @ 2.30GHz 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RAM</a:t>
            </a:r>
            <a:r>
              <a:rPr lang="en-US" altLang="zh-CN">
                <a:cs typeface="Calibri" panose="020F0502020204030204" charset="0"/>
              </a:rPr>
              <a:t>: 16 GB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GPU</a:t>
            </a:r>
            <a:r>
              <a:rPr lang="en-US" altLang="zh-CN">
                <a:cs typeface="Calibri" panose="020F0502020204030204" charset="0"/>
              </a:rPr>
              <a:t>: NVIDIA GeForce RTX 3060 Laptop GPU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3485" y="380809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Many local minima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7" name="图片 6" descr="C:/Users/16117/Desktop/新建文件夹/Griewank.pngGriewank"/>
          <p:cNvPicPr>
            <a:picLocks noChangeAspect="1"/>
          </p:cNvPicPr>
          <p:nvPr/>
        </p:nvPicPr>
        <p:blipFill>
          <a:blip r:embed="rId3"/>
          <a:srcRect l="15" r="15"/>
          <a:stretch>
            <a:fillRect/>
          </a:stretch>
        </p:blipFill>
        <p:spPr>
          <a:xfrm>
            <a:off x="695960" y="3115945"/>
            <a:ext cx="2877185" cy="2158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4.4 Moving Mesh for the Burgers’ equation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3590" y="128143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and 3D case with a Reynolds number of 200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3590" y="1749425"/>
            <a:ext cx="47720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The mesh at 1s</a:t>
            </a:r>
            <a:endParaRPr lang="en-US" altLang="zh-CN" sz="1400"/>
          </a:p>
        </p:txBody>
      </p:sp>
      <p:sp>
        <p:nvSpPr>
          <p:cNvPr id="19" name="文本框 18"/>
          <p:cNvSpPr txBox="1"/>
          <p:nvPr/>
        </p:nvSpPr>
        <p:spPr>
          <a:xfrm>
            <a:off x="7970520" y="3581400"/>
            <a:ext cx="3044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Error curves at different mesh density</a:t>
            </a:r>
            <a:endParaRPr lang="en-US" altLang="zh-CN" sz="1400"/>
          </a:p>
        </p:txBody>
      </p:sp>
      <p:pic>
        <p:nvPicPr>
          <p:cNvPr id="23" name="图片 22" descr="movingme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5615" y="2056130"/>
            <a:ext cx="1851660" cy="1851660"/>
          </a:xfrm>
          <a:prstGeom prst="rect">
            <a:avLst/>
          </a:prstGeom>
        </p:spPr>
      </p:pic>
      <p:pic>
        <p:nvPicPr>
          <p:cNvPr id="3" name="图片 2" descr="5be23257-affe-4f34-97b7-50c8384827f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70" y="1480820"/>
            <a:ext cx="2961640" cy="2105660"/>
          </a:xfrm>
          <a:prstGeom prst="rect">
            <a:avLst/>
          </a:prstGeom>
        </p:spPr>
      </p:pic>
      <p:pic>
        <p:nvPicPr>
          <p:cNvPr id="8" name="图片 7" descr="1e0b3184-49f2-4f71-8384-d9f0e7f3466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2203450"/>
            <a:ext cx="2258695" cy="1694180"/>
          </a:xfrm>
          <a:prstGeom prst="rect">
            <a:avLst/>
          </a:prstGeom>
        </p:spPr>
      </p:pic>
      <p:pic>
        <p:nvPicPr>
          <p:cNvPr id="10" name="图片 9" descr="f1a97d74-bbf3-4ae5-ae31-69da930b6ba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010" y="2056130"/>
            <a:ext cx="2427605" cy="1822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3590" y="404495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high-order mesh, with a Reynolds number of 50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pic>
        <p:nvPicPr>
          <p:cNvPr id="16" name="图片 15" descr="d8c96b1f-a1b1-4c7d-8c9d-f6b1374d5e5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035" y="4124960"/>
            <a:ext cx="2988310" cy="19754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70520" y="6108065"/>
            <a:ext cx="304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sym typeface="+mn-ea"/>
              </a:rPr>
              <a:t>Error curves of different orders at the same </a:t>
            </a:r>
            <a:r>
              <a:rPr lang="en-US" altLang="zh-CN" sz="1400">
                <a:sym typeface="+mn-ea"/>
              </a:rPr>
              <a:t>mesh density</a:t>
            </a:r>
            <a:endParaRPr lang="en-US" altLang="zh-CN" sz="1400">
              <a:sym typeface="+mn-ea"/>
            </a:endParaRPr>
          </a:p>
        </p:txBody>
      </p:sp>
      <p:pic>
        <p:nvPicPr>
          <p:cNvPr id="20" name="图片 19" descr="9b7babb8-2e28-4326-a75c-f930eabbd26a"/>
          <p:cNvPicPr>
            <a:picLocks noChangeAspect="1"/>
          </p:cNvPicPr>
          <p:nvPr/>
        </p:nvPicPr>
        <p:blipFill>
          <a:blip r:embed="rId6"/>
          <a:srcRect l="2323" t="10539" r="2705" b="5148"/>
          <a:stretch>
            <a:fillRect/>
          </a:stretch>
        </p:blipFill>
        <p:spPr>
          <a:xfrm>
            <a:off x="868680" y="4528185"/>
            <a:ext cx="2146300" cy="1899920"/>
          </a:xfrm>
          <a:prstGeom prst="rect">
            <a:avLst/>
          </a:prstGeom>
        </p:spPr>
      </p:pic>
      <p:pic>
        <p:nvPicPr>
          <p:cNvPr id="22" name="图片 21" descr="07d24f2e-5c15-4511-8e1c-6e11202cb19f"/>
          <p:cNvPicPr>
            <a:picLocks noChangeAspect="1"/>
          </p:cNvPicPr>
          <p:nvPr/>
        </p:nvPicPr>
        <p:blipFill>
          <a:blip r:embed="rId7"/>
          <a:srcRect l="4227" t="13546" r="7679" b="7476"/>
          <a:stretch>
            <a:fillRect/>
          </a:stretch>
        </p:blipFill>
        <p:spPr>
          <a:xfrm>
            <a:off x="3128010" y="4528185"/>
            <a:ext cx="2324735" cy="1924685"/>
          </a:xfrm>
          <a:prstGeom prst="rect">
            <a:avLst/>
          </a:prstGeom>
        </p:spPr>
      </p:pic>
      <p:pic>
        <p:nvPicPr>
          <p:cNvPr id="4" name="图片 3" descr="ezgif-1dcb464367f16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745" y="4528185"/>
            <a:ext cx="1955165" cy="19551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735299706397_optimiz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8465" y="3547110"/>
            <a:ext cx="3984625" cy="224155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>
          <a:xfrm>
            <a:off x="695960" y="1301750"/>
            <a:ext cx="10798175" cy="405765"/>
          </a:xfrm>
        </p:spPr>
        <p:txBody>
          <a:bodyPr>
            <a:noAutofit/>
          </a:bodyPr>
          <a:p>
            <a:r>
              <a:rPr lang="en-US" altLang="zh-CN" sz="1700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Macroscopic digital simulation software of tiger stripes</a:t>
            </a:r>
            <a:endParaRPr lang="en-US" altLang="zh-CN" sz="1700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4.5 Tiger stripe simulation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5960" y="1685925"/>
            <a:ext cx="535813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Tiger stripes (flow lines, weld lines) in injection molding are closely related to the instability of melt flow.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Through the self-developed FEALPy software, key basic modules such as melt flow, interface tracking, heat conduction, and constitutive equations were built for the project.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61075" y="5958205"/>
            <a:ext cx="5398770" cy="63627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Received the annual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5A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rating from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Kingfa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Company.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3533140"/>
            <a:ext cx="2671445" cy="332486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035" y="3382645"/>
            <a:ext cx="2536825" cy="3477260"/>
          </a:xfrm>
          <a:prstGeom prst="rect">
            <a:avLst/>
          </a:prstGeom>
        </p:spPr>
      </p:pic>
      <p:pic>
        <p:nvPicPr>
          <p:cNvPr id="7" name="图片 6" descr="p1_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1075" y="707390"/>
            <a:ext cx="2796540" cy="1004570"/>
          </a:xfrm>
          <a:prstGeom prst="rect">
            <a:avLst/>
          </a:prstGeom>
        </p:spPr>
      </p:pic>
      <p:pic>
        <p:nvPicPr>
          <p:cNvPr id="11" name="图片 10" descr="p2_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61120" y="707390"/>
            <a:ext cx="2534285" cy="1104900"/>
          </a:xfrm>
          <a:prstGeom prst="rect">
            <a:avLst/>
          </a:prstGeom>
        </p:spPr>
      </p:pic>
      <p:pic>
        <p:nvPicPr>
          <p:cNvPr id="12" name="图片 11" descr="p3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60485" y="2085340"/>
            <a:ext cx="2533650" cy="977900"/>
          </a:xfrm>
          <a:prstGeom prst="rect">
            <a:avLst/>
          </a:prstGeom>
        </p:spPr>
      </p:pic>
      <p:pic>
        <p:nvPicPr>
          <p:cNvPr id="13" name="图片 12" descr="p4_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54090" y="2085340"/>
            <a:ext cx="2802255" cy="937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6054090" y="302260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Streamline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6061075" y="171196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Result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Adaptive mesh generation and mesh quality optimization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4.6 High-quality 2D meshing of semiconductor devices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5" name="图片 4" descr="17352969629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5005" y="1656080"/>
            <a:ext cx="2976880" cy="4364355"/>
          </a:xfrm>
          <a:prstGeom prst="rect">
            <a:avLst/>
          </a:prstGeom>
        </p:spPr>
      </p:pic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80" y="2673985"/>
            <a:ext cx="4237355" cy="243332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5113655"/>
            <a:ext cx="5399405" cy="1515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960" y="1623695"/>
            <a:ext cx="746696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is adaptively generated according to the doping distribution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quality is improved through mesh optimization to ensure that the final mesh does not contain obtuse-angle units.</a:t>
            </a:r>
            <a:endParaRPr lang="en-US" altLang="zh-CN" sz="1600">
              <a:cs typeface="Calibri" panose="020F050202020403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4.7</a:t>
            </a:r>
            <a:r>
              <a:rPr lang="en-GB" spc="0">
                <a:solidFill>
                  <a:schemeClr val="accent1"/>
                </a:solidFill>
                <a:uFillTx/>
                <a:latin typeface="Calibri" panose="020F0502020204030204" charset="0"/>
              </a:rPr>
              <a:t>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Hexahedral Mesh Generation and FE Calculation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for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Gears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sym typeface="+mn-ea"/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894715" y="1520190"/>
            <a:ext cx="6120130" cy="4399915"/>
            <a:chOff x="1137" y="2744"/>
            <a:chExt cx="9638" cy="6929"/>
          </a:xfrm>
        </p:grpSpPr>
        <p:pic>
          <p:nvPicPr>
            <p:cNvPr id="4" name="图片 3" descr="图片3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049" y="3536"/>
              <a:ext cx="3486" cy="2966"/>
            </a:xfrm>
            <a:prstGeom prst="rect">
              <a:avLst/>
            </a:prstGeom>
          </p:spPr>
        </p:pic>
        <p:pic>
          <p:nvPicPr>
            <p:cNvPr id="5" name="图片 4" descr="图片4_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668" y="3536"/>
              <a:ext cx="3498" cy="2965"/>
            </a:xfrm>
            <a:prstGeom prst="rect">
              <a:avLst/>
            </a:prstGeom>
          </p:spPr>
        </p:pic>
        <p:pic>
          <p:nvPicPr>
            <p:cNvPr id="6" name="图片 5" descr="图片5_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040" y="6647"/>
              <a:ext cx="3495" cy="3026"/>
            </a:xfrm>
            <a:prstGeom prst="rect">
              <a:avLst/>
            </a:prstGeom>
          </p:spPr>
        </p:pic>
        <p:pic>
          <p:nvPicPr>
            <p:cNvPr id="7" name="图片 6" descr="图片6_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668" y="6618"/>
              <a:ext cx="3498" cy="3055"/>
            </a:xfrm>
            <a:prstGeom prst="rect">
              <a:avLst/>
            </a:prstGeom>
          </p:spPr>
        </p:pic>
        <p:sp>
          <p:nvSpPr>
            <p:cNvPr id="8" name="矩形 7"/>
            <p:cNvSpPr/>
            <p:nvPr>
              <p:custDataLst>
                <p:tags r:id="rId10"/>
              </p:custDataLst>
            </p:nvPr>
          </p:nvSpPr>
          <p:spPr>
            <a:xfrm>
              <a:off x="1137" y="3324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Displacement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>
            <a:xfrm>
              <a:off x="1137" y="6502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Stress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2"/>
              </p:custDataLst>
            </p:nvPr>
          </p:nvSpPr>
          <p:spPr>
            <a:xfrm>
              <a:off x="1651" y="3325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3"/>
              </p:custDataLst>
            </p:nvPr>
          </p:nvSpPr>
          <p:spPr>
            <a:xfrm>
              <a:off x="1651" y="6497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27" y="2744"/>
              <a:ext cx="43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FEALPy</a:t>
              </a:r>
              <a:endParaRPr lang="en-US" altLang="zh-CN" b="1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68" y="2744"/>
              <a:ext cx="41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Abaqus</a:t>
              </a:r>
              <a:endParaRPr lang="en-US" altLang="zh-CN" b="1">
                <a:cs typeface="Calibri" panose="020F0502020204030204" charset="0"/>
              </a:endParaRPr>
            </a:p>
          </p:txBody>
        </p:sp>
      </p:grpSp>
      <p:graphicFrame>
        <p:nvGraphicFramePr>
          <p:cNvPr id="16" name="表格 15"/>
          <p:cNvGraphicFramePr/>
          <p:nvPr>
            <p:custDataLst>
              <p:tags r:id="rId14"/>
            </p:custDataLst>
          </p:nvPr>
        </p:nvGraphicFramePr>
        <p:xfrm>
          <a:off x="7888605" y="2005965"/>
          <a:ext cx="3169920" cy="1754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/>
                <a:gridCol w="1056640"/>
                <a:gridCol w="1056640"/>
              </a:tblGrid>
              <a:tr h="40005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68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0.0001479%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15"/>
            </p:custDataLst>
          </p:nvPr>
        </p:nvGraphicFramePr>
        <p:xfrm>
          <a:off x="7887335" y="4035425"/>
          <a:ext cx="3171825" cy="175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5"/>
                <a:gridCol w="1057275"/>
                <a:gridCol w="1057275"/>
              </a:tblGrid>
              <a:tr h="40068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6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0.0002242%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1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0000"/>
          </a:bodyPr>
          <a:p>
            <a:r>
              <a:t>Part 5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1577975" y="4747895"/>
            <a:ext cx="9060815" cy="56769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Mission: Turn Computational Mathematics into Real Productivity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Vision: To make the world a better place because of computing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z="2400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Thank you to the Suanhai team for working with me to develop FEALPy!</a:t>
            </a:r>
            <a:endParaRPr lang="en-US" altLang="zh-CN" sz="2400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3055" y="5441315"/>
            <a:ext cx="524573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multi-disciplinary talent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open-source computing software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Understanding of the nature of mathematics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need for algorithms in enterprises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21305" y="5690235"/>
            <a:ext cx="1759585" cy="773430"/>
          </a:xfrm>
          <a:prstGeom prst="roundRect">
            <a:avLst>
              <a:gd name="adj" fmla="val 2802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Development Strategy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图片 4" descr="图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975" y="1250950"/>
            <a:ext cx="9060815" cy="3496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Special thanks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圆角矩形 3"/>
          <p:cNvSpPr/>
          <p:nvPr>
            <p:custDataLst>
              <p:tags r:id="rId1"/>
            </p:custDataLst>
          </p:nvPr>
        </p:nvSpPr>
        <p:spPr>
          <a:xfrm>
            <a:off x="807085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2"/>
            </p:custDataLst>
          </p:nvPr>
        </p:nvSpPr>
        <p:spPr>
          <a:xfrm>
            <a:off x="677545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School of Mathematics and Computational Science, Xiangtan University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National Center of Applied Mathematics in Hunan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Hunan Shaofeng Institute for Applied Mathematics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圆角矩形 3"/>
          <p:cNvSpPr/>
          <p:nvPr>
            <p:custDataLst>
              <p:tags r:id="rId3"/>
            </p:custDataLst>
          </p:nvPr>
        </p:nvSpPr>
        <p:spPr>
          <a:xfrm>
            <a:off x="4504056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49" name="圆角矩形 3"/>
          <p:cNvSpPr/>
          <p:nvPr>
            <p:custDataLst>
              <p:tags r:id="rId4"/>
            </p:custDataLst>
          </p:nvPr>
        </p:nvSpPr>
        <p:spPr>
          <a:xfrm>
            <a:off x="4374516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National Natural Science Fundation of China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DPTechnology and DeepModeling Open-source Community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Hua Wei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China Construction Fifth Engineering Bureau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Kingfa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Hunan Jingyi transmission machinery design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...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Calibri" panose="020F0502020204030204" charset="0"/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5"/>
            </p:custDataLst>
          </p:nvPr>
        </p:nvSpPr>
        <p:spPr>
          <a:xfrm>
            <a:off x="8187691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6"/>
            </p:custDataLst>
          </p:nvPr>
        </p:nvSpPr>
        <p:spPr>
          <a:xfrm>
            <a:off x="8058151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AFEPack (Ruo Li)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IFEM (Long Chen)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PHG (Linbo Zhang)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MFEM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CGAL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......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04875" y="3612515"/>
            <a:ext cx="4617720" cy="483870"/>
          </a:xfrm>
        </p:spPr>
        <p:txBody>
          <a:bodyPr>
            <a:noAutofit/>
          </a:bodyPr>
          <a:p>
            <a:r>
              <a:rPr lang="en-US" altLang="zh-CN" sz="2000" b="0">
                <a:latin typeface="Calibri" panose="020F0502020204030204" charset="0"/>
                <a:ea typeface="Calibri" panose="020F0502020204030204" charset="0"/>
                <a:sym typeface="+mn-ea"/>
              </a:rPr>
              <a:t>Look forward to your valuable opinions!</a:t>
            </a:r>
            <a:endParaRPr lang="en-US" altLang="zh-CN" sz="2000" b="0"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4280" y="4612640"/>
            <a:ext cx="414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Welcome to follow the team's official account:</a:t>
            </a:r>
            <a:r>
              <a: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算海扬帆</a:t>
            </a:r>
            <a:endParaRPr lang="zh-CN" altLang="en-US" sz="16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875" y="4333240"/>
            <a:ext cx="40640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Name: Huayi Wei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E-mail: weihuayi@xtu.edu.cn</a:t>
            </a:r>
            <a:endParaRPr lang="en-US" altLang="zh-CN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WeChat: weihyxt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4" name="图片 3" descr="图片2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9295" y="1849755"/>
            <a:ext cx="2629535" cy="2629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组合 12"/>
          <p:cNvGrpSpPr/>
          <p:nvPr/>
        </p:nvGrpSpPr>
        <p:grpSpPr>
          <a:xfrm>
            <a:off x="6181090" y="2132001"/>
            <a:ext cx="5361940" cy="2101850"/>
            <a:chOff x="9734" y="2404"/>
            <a:chExt cx="8444" cy="3310"/>
          </a:xfrm>
        </p:grpSpPr>
        <p:sp>
          <p:nvSpPr>
            <p:cNvPr id="5" name="平行四边形 4"/>
            <p:cNvSpPr/>
            <p:nvPr/>
          </p:nvSpPr>
          <p:spPr>
            <a:xfrm>
              <a:off x="9734" y="2834"/>
              <a:ext cx="8444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Many kinds of algorithms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Many data structures and API standards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Repetitive development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Difficult to integrate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9882" y="2404"/>
              <a:ext cx="4237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Algorithm Fragmentation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869315" y="523875"/>
            <a:ext cx="10885170" cy="583565"/>
          </a:xfr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1.1 </a:t>
            </a:r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Challenge: Hardware Diversification and Algorithm Fragmentation</a:t>
            </a:r>
            <a:endParaRPr lang="en-US" altLang="zh-CN" sz="2800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69315" y="2132001"/>
            <a:ext cx="4907500" cy="2101850"/>
            <a:chOff x="1369" y="2404"/>
            <a:chExt cx="8917" cy="3310"/>
          </a:xfrm>
        </p:grpSpPr>
        <p:sp>
          <p:nvSpPr>
            <p:cNvPr id="8" name="平行四边形 7"/>
            <p:cNvSpPr/>
            <p:nvPr/>
          </p:nvSpPr>
          <p:spPr>
            <a:xfrm>
              <a:off x="1369" y="2834"/>
              <a:ext cx="8917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Various programming models</a:t>
              </a: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Difficulties in resource management</a:t>
              </a: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Complex data transfer</a:t>
              </a: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Portability &amp; Compatibility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1569" y="2404"/>
              <a:ext cx="4594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Computing Hardware Diversification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167130" y="5777230"/>
            <a:ext cx="9857740" cy="816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Eliminate algorithm fragmentation, reduce duplicate development, promote core innovation work, and promote interdisciplinary collaborative research!</a:t>
            </a:r>
            <a:endParaRPr lang="en-US" altLang="zh-CN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图片 3" descr="图片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925" y="4318661"/>
            <a:ext cx="1649224" cy="1312446"/>
          </a:xfrm>
          <a:prstGeom prst="rect">
            <a:avLst/>
          </a:prstGeom>
        </p:spPr>
      </p:pic>
      <p:sp>
        <p:nvSpPr>
          <p:cNvPr id="6" name="右箭头 5"/>
          <p:cNvSpPr/>
          <p:nvPr userDrawn="1"/>
        </p:nvSpPr>
        <p:spPr>
          <a:xfrm>
            <a:off x="5647055" y="3236595"/>
            <a:ext cx="591820" cy="349250"/>
          </a:xfrm>
          <a:prstGeom prst="rightArrow">
            <a:avLst>
              <a:gd name="adj1" fmla="val 50000"/>
              <a:gd name="adj2" fmla="val 10109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84350" y="1273810"/>
            <a:ext cx="9053195" cy="691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>
                <a:cs typeface="Calibri" panose="020F0502020204030204" charset="0"/>
              </a:rPr>
              <a:t>A variety of computing hardware and programming models bring great challenges to the implementation, verification, maintenance and application of algorithms!</a:t>
            </a:r>
            <a:endParaRPr lang="en-US" altLang="zh-CN" sz="2000">
              <a:cs typeface="Calibri" panose="020F050202020403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30" y="4450080"/>
            <a:ext cx="1181100" cy="1181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Tensor Computation Libraries: </a:t>
            </a:r>
            <a:r>
              <a:rPr lang="en-US" altLang="zh-CN" spc="0"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Current Status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27880" y="1259840"/>
            <a:ext cx="3025140" cy="5226050"/>
            <a:chOff x="7288" y="1744"/>
            <a:chExt cx="4764" cy="8230"/>
          </a:xfrm>
        </p:grpSpPr>
        <p:pic>
          <p:nvPicPr>
            <p:cNvPr id="4" name="图片 3"/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88" y="1818"/>
              <a:ext cx="3429" cy="1654"/>
            </a:xfrm>
            <a:prstGeom prst="rect">
              <a:avLst/>
            </a:prstGeom>
          </p:spPr>
        </p:pic>
        <p:pic>
          <p:nvPicPr>
            <p:cNvPr id="8" name="图片 7" descr="pytorch-logo-dar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5" y="3383"/>
              <a:ext cx="3865" cy="773"/>
            </a:xfrm>
            <a:prstGeom prst="rect">
              <a:avLst/>
            </a:prstGeom>
          </p:spPr>
        </p:pic>
        <p:pic>
          <p:nvPicPr>
            <p:cNvPr id="9" name="图片 8" descr="lockup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82" y="4370"/>
              <a:ext cx="3185" cy="713"/>
            </a:xfrm>
            <a:prstGeom prst="rect">
              <a:avLst/>
            </a:prstGeom>
          </p:spPr>
        </p:pic>
        <p:pic>
          <p:nvPicPr>
            <p:cNvPr id="10" name="图片 9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8289" y="5511"/>
              <a:ext cx="2712" cy="1557"/>
            </a:xfrm>
            <a:prstGeom prst="rect">
              <a:avLst/>
            </a:prstGeom>
          </p:spPr>
        </p:pic>
        <p:pic>
          <p:nvPicPr>
            <p:cNvPr id="11" name="图片 10" descr="logo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8" y="7341"/>
              <a:ext cx="4764" cy="1013"/>
            </a:xfrm>
            <a:prstGeom prst="rect">
              <a:avLst/>
            </a:prstGeom>
          </p:spPr>
        </p:pic>
        <p:pic>
          <p:nvPicPr>
            <p:cNvPr id="13" name="图片 12"/>
            <p:cNvPicPr/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35" y="8653"/>
              <a:ext cx="2590" cy="840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7541" y="1744"/>
              <a:ext cx="4247" cy="8230"/>
            </a:xfrm>
            <a:prstGeom prst="rect">
              <a:avLst/>
            </a:prstGeom>
            <a:ln w="25400"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869315" y="1259840"/>
            <a:ext cx="3757930" cy="2428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buFont typeface="Calibri" panose="020F0502020204030204" charset="0"/>
              <a:buNone/>
            </a:pPr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Position</a:t>
            </a:r>
            <a:endParaRPr lang="zh-CN" altLang="en-US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1200"/>
              </a:spcBef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It is widely used in numerical computing, data science, machine learning, and other fields.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1200"/>
              </a:spcBef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They are optimized for different computing hardware.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36270" y="3870325"/>
            <a:ext cx="3917950" cy="915035"/>
            <a:chOff x="1369" y="5975"/>
            <a:chExt cx="6170" cy="1441"/>
          </a:xfrm>
        </p:grpSpPr>
        <p:sp>
          <p:nvSpPr>
            <p:cNvPr id="18" name="同侧圆角矩形 17"/>
            <p:cNvSpPr/>
            <p:nvPr/>
          </p:nvSpPr>
          <p:spPr>
            <a:xfrm rot="16200000">
              <a:off x="904" y="6440"/>
              <a:ext cx="1440" cy="5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Issue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79" y="5975"/>
              <a:ext cx="5660" cy="1441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API diversity.</a:t>
              </a:r>
              <a:endParaRPr lang="zh-CN" altLang="en-US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Difficult to develop compatible code.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6270" y="5079365"/>
            <a:ext cx="3917950" cy="1144905"/>
            <a:chOff x="1369" y="5975"/>
            <a:chExt cx="6170" cy="1803"/>
          </a:xfrm>
        </p:grpSpPr>
        <p:sp>
          <p:nvSpPr>
            <p:cNvPr id="26" name="同侧圆角矩形 25"/>
            <p:cNvSpPr/>
            <p:nvPr/>
          </p:nvSpPr>
          <p:spPr>
            <a:xfrm rot="16200000">
              <a:off x="723" y="6621"/>
              <a:ext cx="1802" cy="5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Solution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879" y="5975"/>
              <a:ext cx="5660" cy="1803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45" rtlCol="0" anchor="ctr"/>
            <a:p>
              <a:pPr algn="ctr"/>
              <a:endParaRPr lang="en-US" altLang="zh-CN">
                <a:solidFill>
                  <a:schemeClr val="tx1"/>
                </a:solidFill>
                <a:cs typeface="Calibri" panose="020F0502020204030204" charset="0"/>
              </a:endParaRPr>
            </a:p>
            <a:p>
              <a:pPr algn="ctr"/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Python data API standard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24" name="图片 23" descr="dark_blue_log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1805" y="5211445"/>
            <a:ext cx="2073910" cy="52641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877810" y="1216660"/>
            <a:ext cx="3616960" cy="2785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buFont typeface="Calibri" panose="020F0502020204030204" charset="0"/>
              <a:buNone/>
            </a:pPr>
            <a:r>
              <a:rPr lang="en-US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Relevant works/softwares</a:t>
            </a:r>
            <a:endParaRPr lang="zh-CN" altLang="en-US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IFEM (Chen, 2008)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torch-fenics (Barkman)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PyTorch-FEA (Liang, et al. 2023)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Magnum.np (Florian, et al. 2023)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JAX-FEM (Xue, et al. 2023)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Tensorly (Kossaifi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，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et al 2019)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......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78445" y="4307840"/>
            <a:ext cx="3616960" cy="212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buFont typeface="Calibri" panose="020F0502020204030204" charset="0"/>
              <a:buNone/>
            </a:pPr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Some problems</a:t>
            </a:r>
            <a:endParaRPr lang="zh-CN" altLang="en-US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Single domain or algorithm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Still room for improvement in modular design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Algorithms are not fully based on tensor computation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Positioning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zh-CN" sz="2800" spc="-10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 new generation of user-friendly, efficient, and intelligent CAX computing engine</a:t>
            </a:r>
            <a:endParaRPr lang="en-US" altLang="zh-CN" sz="2800" spc="-10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466215" y="172339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Academic Researchers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466215" y="2954655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Industrial Designer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466215" y="418592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Scientist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3797300" y="169037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Alg + ML: Scientific research and talent training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3797300" y="290195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Software: Rapid </a:t>
            </a:r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development and validation</a:t>
            </a:r>
            <a:endParaRPr lang="en-US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3797300" y="411353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Advanced algorithms to real industrial applications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265170" y="1640840"/>
            <a:ext cx="76200" cy="33140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74040" y="1640840"/>
            <a:ext cx="470535" cy="3314065"/>
          </a:xfrm>
          <a:prstGeom prst="roundRect">
            <a:avLst>
              <a:gd name="adj" fmla="val 3148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Target Users</a:t>
            </a:r>
            <a:endParaRPr lang="en-US" altLang="zh-CN" sz="24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8181975" y="4448810"/>
            <a:ext cx="3448050" cy="516890"/>
          </a:xfrm>
          <a:prstGeom prst="round2SameRect">
            <a:avLst>
              <a:gd name="adj1" fmla="val 34814"/>
              <a:gd name="adj2" fmla="val 0"/>
            </a:avLst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rIns="215900" rtlCol="0" anchor="ctr"/>
          <a:p>
            <a:pPr algn="l"/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pip install fealpy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81975" y="4050030"/>
            <a:ext cx="343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Installation</a:t>
            </a:r>
            <a:r>
              <a:rPr lang="zh-CN" altLang="en-US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：</a:t>
            </a:r>
            <a:endParaRPr lang="zh-CN" altLang="en-US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 descr="C:/Users/16117/Desktop/新建文件夹/图片22.png图片22"/>
          <p:cNvPicPr>
            <a:picLocks noChangeAspect="1"/>
          </p:cNvPicPr>
          <p:nvPr/>
        </p:nvPicPr>
        <p:blipFill>
          <a:blip r:embed="rId8"/>
          <a:srcRect l="15" r="15"/>
          <a:stretch>
            <a:fillRect/>
          </a:stretch>
        </p:blipFill>
        <p:spPr>
          <a:xfrm>
            <a:off x="8181978" y="1393190"/>
            <a:ext cx="3469640" cy="2101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5945" y="5375910"/>
            <a:ext cx="1091946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has joined the 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DeepModeling</a:t>
            </a:r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(scientific computing open source community) initiated by Academician E Weinan!</a:t>
            </a:r>
            <a:endParaRPr lang="en-US" altLang="zh-CN" sz="24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GitHub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https://github.com/weihuayi/fealpy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https://github.com/deepmodeling/fealpy</a:t>
            </a:r>
            <a:endParaRPr lang="en-US" altLang="zh-CN" sz="2000" i="1" u="sng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2.2 Core Strengths &amp; Design Concepts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76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NumPy, PyTorch, JAX,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Compatible with CPU and GPU hardware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210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High Cohesion &amp; Low Coupling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Flexible selection of modules (mesh, numerical discretization, algebraic solvers, and more)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55980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Convergence with DL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User-defined extensions such as meshes, function spaces, integrals,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210935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 new generation of intelligent simulation calculation engine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Academic support, industrial innovation solutions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9315" y="4271645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Concepts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55980" y="2357120"/>
            <a:ext cx="1980000" cy="432000"/>
          </a:xfrm>
          <a:prstGeom prst="roundRect">
            <a:avLst>
              <a:gd name="adj" fmla="val 31010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10935" y="2357120"/>
            <a:ext cx="1980000" cy="432000"/>
          </a:xfrm>
          <a:prstGeom prst="roundRect">
            <a:avLst>
              <a:gd name="adj" fmla="val 30323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Modularization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16045" y="2658745"/>
            <a:ext cx="1980000" cy="432000"/>
          </a:xfrm>
          <a:prstGeom prst="roundRect">
            <a:avLst>
              <a:gd name="adj" fmla="val 29538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Scalable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271000" y="2607310"/>
            <a:ext cx="1980000" cy="432000"/>
          </a:xfrm>
          <a:prstGeom prst="roundRect">
            <a:avLst>
              <a:gd name="adj" fmla="val 29146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Future-proof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6935" y="4670425"/>
            <a:ext cx="514350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calculation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as the basis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Keep the user's attention on the math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Driven by the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real needs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of education, research and corporate projects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Become the core infrastructure of scientific research collaboration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2200" y="4271010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Targets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1565" y="4670425"/>
            <a:ext cx="514350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Maintainable and easily scalable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Simple, easy to use, and efficient programming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Intelligent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3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Development Progress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00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30230_5*l_h_i*1_4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custom20230230_5*l_h_i*1_4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230_5*l_h_i*1_4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4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4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30230_5*l_h_i*1_5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custom20230230_5*l_h_i*1_5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230_5*l_h_i*1_5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5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8.xml><?xml version="1.0" encoding="utf-8"?>
<p:tagLst xmlns:p="http://schemas.openxmlformats.org/presentationml/2006/main">
  <p:tag name="KSO_WM_SLIDE_ID" val="custom20230230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023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  <p:tag name="KSO_WM_SLIDE_THEME_ID" val="3302458"/>
  <p:tag name="KSO_WM_SLIDE_THEME_NAME" val="白色简约立体风"/>
</p:tagLst>
</file>

<file path=ppt/tags/tag10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11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1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1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1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18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19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1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2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3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4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5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2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31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2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3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4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5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6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7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8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39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42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43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45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6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7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8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1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3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4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5.xml><?xml version="1.0" encoding="utf-8"?>
<p:tagLst xmlns:p="http://schemas.openxmlformats.org/presentationml/2006/main">
  <p:tag name="TABLE_ENDDRAG_ORIGIN_RECT" val="530*210"/>
  <p:tag name="TABLE_ENDDRAG_RECT" val="374*296*530*210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8.xml><?xml version="1.0" encoding="utf-8"?>
<p:tagLst xmlns:p="http://schemas.openxmlformats.org/presentationml/2006/main">
  <p:tag name="KSO_WM_DIAGRAM_VIRTUALLY_FRAME" val="{&quot;height&quot;:210.4,&quot;left&quot;:72.9,&quot;top&quot;:172,&quot;width&quot;:540.85}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TABLE_ENDDRAG_ORIGIN_RECT" val="372*190"/>
  <p:tag name="TABLE_ENDDRAG_RECT" val="480*334*372*190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71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5.xml><?xml version="1.0" encoding="utf-8"?>
<p:tagLst xmlns:p="http://schemas.openxmlformats.org/presentationml/2006/main">
  <p:tag name="TABLE_ENDDRAG_ORIGIN_RECT" val="425*278"/>
  <p:tag name="TABLE_ENDDRAG_RECT" val="479*102*425*278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7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78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79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1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2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3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4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5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6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9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1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2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3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4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5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6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7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8.xml><?xml version="1.0" encoding="utf-8"?>
<p:tagLst xmlns:p="http://schemas.openxmlformats.org/presentationml/2006/main">
  <p:tag name="KSO_WM_UNIT_TABLE_BEAUTIFY" val="smartTable{7611f3e3-25c2-465e-b40d-835e13f8193f}"/>
  <p:tag name="TABLE_ENDDRAG_ORIGIN_RECT" val="249*138"/>
  <p:tag name="TABLE_ENDDRAG_RECT" val="655*176*249*138"/>
</p:tagLst>
</file>

<file path=ppt/tags/tag199.xml><?xml version="1.0" encoding="utf-8"?>
<p:tagLst xmlns:p="http://schemas.openxmlformats.org/presentationml/2006/main">
  <p:tag name="KSO_WM_UNIT_TABLE_BEAUTIFY" val="smartTable{b2f9defa-da9b-4e80-acce-d6418a7ab575}"/>
  <p:tag name="TABLE_ENDDRAG_ORIGIN_RECT" val="249*138"/>
  <p:tag name="TABLE_ENDDRAG_RECT" val="655*337*249*138"/>
</p:tagLst>
</file>

<file path=ppt/tags/tag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0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0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0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7_2*l_h_i*1_2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0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7_2*l_h_f*1_2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6"/>
  <p:tag name="KSO_WM_DIAGRAM_USE_COLOR_VALUE" val="{&quot;color_scheme&quot;:1,&quot;color_type&quot;:1,&quot;theme_color_indexes&quot;:[5,6,5,6,5,6]}"/>
</p:tagLst>
</file>

<file path=ppt/tags/tag20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0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5"/>
  <p:tag name="KSO_WM_DIAGRAM_USE_COLOR_VALUE" val="{&quot;color_scheme&quot;:1,&quot;color_type&quot;:1,&quot;theme_color_indexes&quot;:[5,6,5,6,5,6]}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resource_record_key" val="{&quot;65&quot;:[20230230],&quot;70&quot;:[3315859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1.xml><?xml version="1.0" encoding="utf-8"?>
<p:tagLst xmlns:p="http://schemas.openxmlformats.org/presentationml/2006/main">
  <p:tag name="resource_record_key" val="{&quot;65&quot;:[20230230],&quot;70&quot;:[3315859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8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83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0_1*f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  <p:tag name="KSO_WM_UNIT_TEXT_TYPE" val="1"/>
</p:tagLst>
</file>

<file path=ppt/tags/tag85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  <p:tag name="KSO_WM_UNIT_TEXT_TYPE" val="1"/>
</p:tagLst>
</file>

<file path=ppt/tags/tag8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  <p:tag name="KSO_WM_SLIDE_THEME_ID" val="3302458"/>
  <p:tag name="KSO_WM_SLIDE_THEME_NAME" val="白色简约立体风"/>
</p:tagLst>
</file>

<file path=ppt/tags/tag87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5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DIAGRAM_GROUP_CODE" val="l1-1"/>
</p:tagLst>
</file>

<file path=ppt/tags/tag88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30230_5*l_h_i*1_1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8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0230_5*l_h_i*1_1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30_5*l_h_i*1_1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1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2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0230_5*l_h_i*1_2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30230_5*l_h_i*1_2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30_5*l_h_i*1_2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2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6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0230_5*l_h_i*1_3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30230_5*l_h_i*1_3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30_5*l_h_i*1_3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3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17090</Words>
  <Application>WPS 演示</Application>
  <PresentationFormat>宽屏</PresentationFormat>
  <Paragraphs>1159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8" baseType="lpstr">
      <vt:lpstr>Arial</vt:lpstr>
      <vt:lpstr>宋体</vt:lpstr>
      <vt:lpstr>Wingdings</vt:lpstr>
      <vt:lpstr>Calibri</vt:lpstr>
      <vt:lpstr>Wingdings</vt:lpstr>
      <vt:lpstr>汉仪中黑 简</vt:lpstr>
      <vt:lpstr>黑体</vt:lpstr>
      <vt:lpstr>MiSans Heavy</vt:lpstr>
      <vt:lpstr>微软雅黑</vt:lpstr>
      <vt:lpstr>Arial Unicode MS</vt:lpstr>
      <vt:lpstr>Cascadia Mono</vt:lpstr>
      <vt:lpstr>Cambria Math</vt:lpstr>
      <vt:lpstr>+中文标题</vt:lpstr>
      <vt:lpstr>JetBrains Mono</vt:lpstr>
      <vt:lpstr>Calibri Light</vt:lpstr>
      <vt:lpstr>WPS</vt:lpstr>
      <vt:lpstr>Office 主题</vt:lpstr>
      <vt:lpstr>Equation.DSMT4</vt:lpstr>
      <vt:lpstr>Equation.DSMT4</vt:lpstr>
      <vt:lpstr>Equation.DSMT4</vt:lpstr>
      <vt:lpstr>跨平台智能 CAX 计算引擎研制</vt:lpstr>
      <vt:lpstr>Contents</vt:lpstr>
      <vt:lpstr>Background and Motivation</vt:lpstr>
      <vt:lpstr>1.1 Challenge: Hardware Diversification and Algorithm Fragmentation</vt:lpstr>
      <vt:lpstr>1.2 Tensor Computation Libraries: Current Status</vt:lpstr>
      <vt:lpstr>FEALPy Positioning</vt:lpstr>
      <vt:lpstr>2.1 A new generation of user-friendly, efficient, and intelligent CAX computing engine</vt:lpstr>
      <vt:lpstr>2.2 Core Strengths &amp; Design Concepts</vt:lpstr>
      <vt:lpstr>Development Progress</vt:lpstr>
      <vt:lpstr>3.1 Architecture building progress</vt:lpstr>
      <vt:lpstr>3.2 FEALPy v3.0 New Features</vt:lpstr>
      <vt:lpstr>3.2 Examples</vt:lpstr>
      <vt:lpstr>3.2 Examples</vt:lpstr>
      <vt:lpstr>3.2 Examples</vt:lpstr>
      <vt:lpstr>3.2 Examples</vt:lpstr>
      <vt:lpstr>3.3 The Multi-backend System: Overview</vt:lpstr>
      <vt:lpstr>3.3 The Multi-backend System: Design</vt:lpstr>
      <vt:lpstr>3.4 The Mesh module</vt:lpstr>
      <vt:lpstr>3.4 The Mesh Module</vt:lpstr>
      <vt:lpstr>3.5 The FunctionSpace Module</vt:lpstr>
      <vt:lpstr>3.6 The FEM module: Overview</vt:lpstr>
      <vt:lpstr>3.6 The FEM module: New Features</vt:lpstr>
      <vt:lpstr>3.6 The FEM module: New Features</vt:lpstr>
      <vt:lpstr>3.7 More Examples</vt:lpstr>
      <vt:lpstr>3.7 More Examples</vt:lpstr>
      <vt:lpstr>FEALPy Applications</vt:lpstr>
      <vt:lpstr>4.1 Explore DL+FEM models</vt:lpstr>
      <vt:lpstr>4.1 Explore DL+FEM models</vt:lpstr>
      <vt:lpstr>4.2 Smooth Finite Element</vt:lpstr>
      <vt:lpstr>4.3 Quantum-behaved Particle Swarm Optimization (QPSO)</vt:lpstr>
      <vt:lpstr>4.4 Moving Mesh for the Burgers’ equation</vt:lpstr>
      <vt:lpstr>4.5 Tiger stripe simulation</vt:lpstr>
      <vt:lpstr>4.6 High-quality 2D meshing of semiconductor devices</vt:lpstr>
      <vt:lpstr>4.7 Hexahedral Mesh Generation and FE Calculation for Gears</vt:lpstr>
      <vt:lpstr>Thanks</vt:lpstr>
      <vt:lpstr>感谢算海团队和我一起发展 FEALPy！</vt:lpstr>
      <vt:lpstr>特别感谢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跨平台智能 CAX 计算引擎研制</dc:title>
  <dc:creator>Mualani</dc:creator>
  <cp:lastModifiedBy>wafluio</cp:lastModifiedBy>
  <cp:revision>87</cp:revision>
  <dcterms:created xsi:type="dcterms:W3CDTF">2025-05-09T01:14:00Z</dcterms:created>
  <dcterms:modified xsi:type="dcterms:W3CDTF">2025-06-19T07:01:59Z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FC3CE3DA2569401399B2E193B90ED3A6_13</vt:lpwstr>
  </property>
  <property fmtid="{D5CDD505-2E9C-101B-9397-08002B2CF9AE}" pid="3" name="KSOProductBuildVer">
    <vt:lpwstr>2052-12.1.0.21541</vt:lpwstr>
  </property>
</Properties>
</file>